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1495" r:id="rId3"/>
    <p:sldId id="258" r:id="rId4"/>
    <p:sldId id="11821" r:id="rId5"/>
    <p:sldId id="257" r:id="rId6"/>
    <p:sldId id="11815" r:id="rId7"/>
    <p:sldId id="11818" r:id="rId8"/>
    <p:sldId id="11819" r:id="rId9"/>
    <p:sldId id="11820" r:id="rId10"/>
    <p:sldId id="11822" r:id="rId11"/>
    <p:sldId id="11816" r:id="rId12"/>
    <p:sldId id="11817" r:id="rId13"/>
    <p:sldId id="11823" r:id="rId14"/>
    <p:sldId id="11824" r:id="rId15"/>
    <p:sldId id="11826" r:id="rId16"/>
    <p:sldId id="11825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43"/>
    <a:srgbClr val="FFBF4B"/>
    <a:srgbClr val="FF2F24"/>
    <a:srgbClr val="DA5044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</a:lstStyle>
          <a:p>
            <a:fld id="{224FFBC2-0A7C-4FF4-83E4-2577386DFF6D}" type="datetimeFigureOut">
              <a:rPr lang="zh-CN" altLang="en-US" smtClean="0"/>
              <a:pPr/>
              <a:t>2021/10/31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</a:lstStyle>
          <a:p>
            <a:fld id="{049CF4A9-87E7-4583-AF40-5C407B01C9A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669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6号-日记插画体" panose="00000500000000000000" pitchFamily="2" charset="-122"/>
        <a:ea typeface="字魂6号-日记插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6号-日记插画体" panose="00000500000000000000" pitchFamily="2" charset="-122"/>
        <a:ea typeface="字魂6号-日记插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6号-日记插画体" panose="00000500000000000000" pitchFamily="2" charset="-122"/>
        <a:ea typeface="字魂6号-日记插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6号-日记插画体" panose="00000500000000000000" pitchFamily="2" charset="-122"/>
        <a:ea typeface="字魂6号-日记插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6号-日记插画体" panose="00000500000000000000" pitchFamily="2" charset="-122"/>
        <a:ea typeface="字魂6号-日记插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227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7023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6071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4169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9308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9052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841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0941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721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6128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460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1107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082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073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CF4A9-87E7-4583-AF40-5C407B01C9A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981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D1760-DA12-420F-8B81-47C5350A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E69986-5DF3-42D8-B444-953385F2E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783C28-C835-4F6E-932D-D764BBAA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4EED84-791C-4EFD-AB6E-F27AED7D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FA13CB-84FA-4C5A-996F-1728C76D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4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0C813E-8D99-4A38-81A7-D1AA38B6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EE963B-6061-46CC-B8FB-F98877317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DD5950-799B-44AE-91DF-88F3BFF6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F0FE76-A000-4147-9FAB-DAD2B763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C4E31-74F6-436B-9735-39BAC78A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4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3AC78A-597D-47EC-9F07-F6FDDBCFC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B86C17-084A-44AA-B727-510299F1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2286D8-2283-437C-BF49-EF44DAFA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D000B6-3048-4525-A033-9FB5DEF9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47443A-94F8-4B8C-BF2E-27EDBD9C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B31FA6-C992-48BB-8BB1-1B269898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B2516A-13C7-4106-978F-3920841D4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11D48C-3E33-4FE2-9A17-748EB3CC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D15B2A-9D4F-49D2-8CDC-E2D2B354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9423B9-4EAA-4241-97B1-E6EFBE1C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D96E9-30D5-4DE1-B1AD-1DDE5D14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095756-2CC0-42C0-AEBC-201809A45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8A8240-6DEE-4D0A-B800-29EB29C68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B5B427-1FCC-462D-B27C-D2A83682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28F62-C9F0-4A64-B370-DC610266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9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5C1C2-464D-4025-BE2A-61EAA1D4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22BE40-516C-400A-9DFC-329E34CC2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F36C3B1-E0EC-4DEA-9233-D7D0D9C24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763306-9E8B-48EA-9D4C-54196E04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931DF2-FC10-4242-B047-9C560C056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026E5A-46CC-4A21-A010-F41DE56D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8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6EB8D-1586-420D-B291-C0CB4BC8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EAD1EF-F185-49F7-9C93-C6AAABE51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A04018-53A7-46BB-9004-0F142CF52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1B2F54-B2F2-49ED-998B-598A5B7A0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A79D8B2-2343-4630-AE38-86A5BCEB4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09E917-60B9-4F5F-AD0D-FA348CB7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AE5267-2184-4BCA-9B7D-A1507E97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443BB42-27B5-4427-AA6F-E4AC9A69A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04A810-C9AD-4388-A878-0E73C09B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7C05633-D606-4378-867D-427755BC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83B19C9-CB00-4A4B-B8F4-7DBB7967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1F43A7-7F70-47E2-BE47-6C8379D0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7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CDDDAD-780D-4888-B00D-B7B6E65C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953AB1A-DCC7-436B-AFF4-FAEF0FFB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AD708F-E399-4DE5-B050-12B1887E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8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2E3859-44B4-44AF-A40B-9541D490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7B73E2-155C-4CFB-976B-E79106CDA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04174E-4606-419F-A927-8AD2F70C6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6375C-FD1A-489D-96A3-63F5F0BC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26CB31-E407-4FAB-9DE6-04B821F2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1AEEE5-D9F5-44D9-9E23-577C7FA2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F1C3D-AB32-4985-9254-4CDCC5D44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639847E-A80B-4209-8D03-D6805157E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535BA48-1637-4844-BC50-F5C468652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5ECD9E-BC83-493C-B25E-AEC7CE01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59BF-C9E7-4C2D-96FA-3F069569DF6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92518-13C1-44EF-A6A2-A1D9AEC9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F88BDD-30A6-4208-B0D3-A36E9C42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ED4-0EB0-4698-B5C6-7C3C752586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2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182F999-F594-473C-98E6-38B1BF7E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52A844-2AA6-4BC9-9121-4A0FE430B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FCD0B-E735-4A75-B5D4-6345682CE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</a:lstStyle>
          <a:p>
            <a:fld id="{A66459BF-C9E7-4C2D-96FA-3F069569DF67}" type="datetimeFigureOut">
              <a:rPr lang="zh-CN" altLang="en-US" smtClean="0"/>
              <a:pPr/>
              <a:t>2021/10/31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96ACDF-A995-48FB-856E-DE67948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728FD3-47A2-402B-A310-69BB4E1BC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defRPr>
            </a:lvl1pPr>
          </a:lstStyle>
          <a:p>
            <a:fld id="{C96B6ED4-0EB0-4698-B5C6-7C3C752586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C259F8-888A-456E-B4CD-1A37F3641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 r="92477" b="49407"/>
          <a:stretch/>
        </p:blipFill>
        <p:spPr>
          <a:xfrm>
            <a:off x="0" y="-4405"/>
            <a:ext cx="1444336" cy="25184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898007-902B-4418-84E8-EBF012E19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2" t="66213" r="597" b="2629"/>
          <a:stretch/>
        </p:blipFill>
        <p:spPr>
          <a:xfrm>
            <a:off x="10889674" y="4260273"/>
            <a:ext cx="1302326" cy="26042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FF3902-5BD9-4D62-87BC-10BB838F4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2" r="96994" b="50303"/>
          <a:stretch/>
        </p:blipFill>
        <p:spPr>
          <a:xfrm rot="16200000">
            <a:off x="9423311" y="5512542"/>
            <a:ext cx="778995" cy="1932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DA17ADA-8982-403B-B5CB-4DDFE4CD2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27271" r="94831" b="65121"/>
          <a:stretch/>
        </p:blipFill>
        <p:spPr>
          <a:xfrm>
            <a:off x="-2" y="2732490"/>
            <a:ext cx="429490" cy="13930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5BF62-DA15-463E-A633-489A3196E2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2" r="96994" b="50303"/>
          <a:stretch/>
        </p:blipFill>
        <p:spPr>
          <a:xfrm rot="5400000" flipV="1">
            <a:off x="1916957" y="-586597"/>
            <a:ext cx="778995" cy="19320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618E133-A7A3-44A9-B678-44E028C88512}"/>
              </a:ext>
            </a:extLst>
          </p:cNvPr>
          <p:cNvSpPr/>
          <p:nvPr userDrawn="1"/>
        </p:nvSpPr>
        <p:spPr>
          <a:xfrm>
            <a:off x="429489" y="436417"/>
            <a:ext cx="11333020" cy="5985166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6号-日记插画体" panose="00000500000000000000" pitchFamily="2" charset="-122"/>
              <a:ea typeface="字魂6号-日记插画体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BB5B317-D2D4-483F-B17D-C45CDCF8AC6F}"/>
              </a:ext>
            </a:extLst>
          </p:cNvPr>
          <p:cNvSpPr txBox="1"/>
          <p:nvPr userDrawn="1"/>
        </p:nvSpPr>
        <p:spPr>
          <a:xfrm>
            <a:off x="4139042" y="438729"/>
            <a:ext cx="391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十一月你好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77BD1B-E0A6-4034-821E-BE74D74A9E68}"/>
              </a:ext>
            </a:extLst>
          </p:cNvPr>
          <p:cNvSpPr txBox="1"/>
          <p:nvPr userDrawn="1"/>
        </p:nvSpPr>
        <p:spPr>
          <a:xfrm>
            <a:off x="4139042" y="952567"/>
            <a:ext cx="3913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/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Nunc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viverra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imperdiet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enim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Fusce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 est.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Vivamus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 a </a:t>
            </a:r>
            <a:r>
              <a:rPr lang="en-US" altLang="zh-CN" sz="10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tellus</a:t>
            </a:r>
            <a:r>
              <a:rPr lang="en-US" altLang="zh-CN" sz="1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字魂6号-日记插画体" panose="00000500000000000000" pitchFamily="2" charset="-122"/>
                <a:ea typeface="字魂6号-日记插画体" panose="00000500000000000000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15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6号-日记插画体" panose="00000500000000000000" pitchFamily="2" charset="-122"/>
          <a:ea typeface="字魂6号-日记插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6号-日记插画体" panose="00000500000000000000" pitchFamily="2" charset="-122"/>
          <a:ea typeface="字魂6号-日记插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6号-日记插画体" panose="00000500000000000000" pitchFamily="2" charset="-122"/>
          <a:ea typeface="字魂6号-日记插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6号-日记插画体" panose="00000500000000000000" pitchFamily="2" charset="-122"/>
          <a:ea typeface="字魂6号-日记插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6号-日记插画体" panose="00000500000000000000" pitchFamily="2" charset="-122"/>
          <a:ea typeface="字魂6号-日记插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6号-日记插画体" panose="00000500000000000000" pitchFamily="2" charset="-122"/>
          <a:ea typeface="字魂6号-日记插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A81FD6ED-6B71-42CE-B26A-5F7610F49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484"/>
            <a:ext cx="12192000" cy="68709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6D09E17-A81A-44A1-8D7A-F97ED1623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9"/>
          <a:stretch/>
        </p:blipFill>
        <p:spPr>
          <a:xfrm>
            <a:off x="3766302" y="1828801"/>
            <a:ext cx="8391062" cy="50288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5B63F1-0DE2-4BFD-9CDC-8622EF047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 r="75881" b="5299"/>
          <a:stretch/>
        </p:blipFill>
        <p:spPr>
          <a:xfrm>
            <a:off x="0" y="85693"/>
            <a:ext cx="4306883" cy="67723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9180C2-5D61-4105-91A4-7E75F7355D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5" t="66214"/>
          <a:stretch/>
        </p:blipFill>
        <p:spPr>
          <a:xfrm>
            <a:off x="8219208" y="4540827"/>
            <a:ext cx="3972791" cy="2316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29E63C-00D0-4C12-B5E8-60B17EBDFD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0" r="92585" b="50303"/>
          <a:stretch/>
        </p:blipFill>
        <p:spPr>
          <a:xfrm rot="16200000">
            <a:off x="4466736" y="4954782"/>
            <a:ext cx="1408951" cy="23968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4A6804-3C16-413F-ACDA-5FDA13B311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218209" y="5145483"/>
            <a:ext cx="1865338" cy="17121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7E8230-26DE-408C-80AB-7C6290A5F4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10290053" y="344596"/>
            <a:ext cx="1865338" cy="17121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8CE98F9-A628-4975-B00F-89BAE9C3A6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3972793" y="7129"/>
            <a:ext cx="1865338" cy="17121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2F4FB1-E570-4445-B30B-B25D5C100A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2301756" y="5152291"/>
            <a:ext cx="1865338" cy="17121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5C955F6-0440-44A6-B973-D84E049E30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11273192" y="5145483"/>
            <a:ext cx="790654" cy="12864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C51E-6062-4C05-8055-29A20A0B25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10877865" y="2983343"/>
            <a:ext cx="790654" cy="12864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E46F616-1616-4C01-998D-81B5F0FF4E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9088733" y="271847"/>
            <a:ext cx="790654" cy="128649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CA153EF-E8C1-4A3D-96E6-0E95F60E3B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7070304" y="2181763"/>
            <a:ext cx="790654" cy="128649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2FE53AF-DBDA-455F-872B-AEF9EBDC2161}"/>
              </a:ext>
            </a:extLst>
          </p:cNvPr>
          <p:cNvGrpSpPr/>
          <p:nvPr/>
        </p:nvGrpSpPr>
        <p:grpSpPr>
          <a:xfrm rot="320761">
            <a:off x="6570487" y="2393502"/>
            <a:ext cx="5579429" cy="4572088"/>
            <a:chOff x="7321950" y="3042467"/>
            <a:chExt cx="4635490" cy="3798573"/>
          </a:xfrm>
        </p:grpSpPr>
        <p:pic>
          <p:nvPicPr>
            <p:cNvPr id="29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4ADA87EF-9EBD-4617-BB2B-D21F7B467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3C9DE5E-76DB-4ACF-A380-A3ECB8367CD2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31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05D4CAD1-FF78-449E-A11E-D5F907176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A79211B-17C1-42A7-9B29-560150BB2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28A3ED3-5AC6-40CE-B37C-5FC9444CDEAD}"/>
              </a:ext>
            </a:extLst>
          </p:cNvPr>
          <p:cNvSpPr/>
          <p:nvPr/>
        </p:nvSpPr>
        <p:spPr>
          <a:xfrm>
            <a:off x="4264402" y="154568"/>
            <a:ext cx="3367737" cy="736517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6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12C725-5050-4FC4-8840-A58A139C451A}"/>
              </a:ext>
            </a:extLst>
          </p:cNvPr>
          <p:cNvSpPr/>
          <p:nvPr/>
        </p:nvSpPr>
        <p:spPr>
          <a:xfrm>
            <a:off x="896538" y="1063131"/>
            <a:ext cx="10186200" cy="2551987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</a:p>
          <a:p>
            <a:pPr algn="ctr"/>
            <a:r>
              <a:rPr lang="vi-VN" sz="16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6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A81FD6ED-6B71-42CE-B26A-5F7610F49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484"/>
            <a:ext cx="12192000" cy="68709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6D09E17-A81A-44A1-8D7A-F97ED1623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9"/>
          <a:stretch/>
        </p:blipFill>
        <p:spPr>
          <a:xfrm>
            <a:off x="3766302" y="1828801"/>
            <a:ext cx="8391062" cy="50288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5B63F1-0DE2-4BFD-9CDC-8622EF047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 r="75881" b="5299"/>
          <a:stretch/>
        </p:blipFill>
        <p:spPr>
          <a:xfrm>
            <a:off x="0" y="85693"/>
            <a:ext cx="4306883" cy="67723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9180C2-5D61-4105-91A4-7E75F7355D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5" t="66214"/>
          <a:stretch/>
        </p:blipFill>
        <p:spPr>
          <a:xfrm>
            <a:off x="8219208" y="4540827"/>
            <a:ext cx="3972791" cy="2316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29E63C-00D0-4C12-B5E8-60B17EBDFD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0" r="92585" b="50303"/>
          <a:stretch/>
        </p:blipFill>
        <p:spPr>
          <a:xfrm rot="16200000">
            <a:off x="4466736" y="4954782"/>
            <a:ext cx="1408951" cy="23968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4A6804-3C16-413F-ACDA-5FDA13B311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218209" y="5145483"/>
            <a:ext cx="1865338" cy="17121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7E8230-26DE-408C-80AB-7C6290A5F4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10290053" y="344596"/>
            <a:ext cx="1865338" cy="17121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8CE98F9-A628-4975-B00F-89BAE9C3A6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3972793" y="7129"/>
            <a:ext cx="1865338" cy="17121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2F4FB1-E570-4445-B30B-B25D5C100A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2301756" y="5152291"/>
            <a:ext cx="1865338" cy="17121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5C955F6-0440-44A6-B973-D84E049E30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11273192" y="5145483"/>
            <a:ext cx="790654" cy="12864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C51E-6062-4C05-8055-29A20A0B25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10877865" y="2983343"/>
            <a:ext cx="790654" cy="12864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E46F616-1616-4C01-998D-81B5F0FF4E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9088733" y="271847"/>
            <a:ext cx="790654" cy="128649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CA153EF-E8C1-4A3D-96E6-0E95F60E3B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7070304" y="2181763"/>
            <a:ext cx="790654" cy="128649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2FE53AF-DBDA-455F-872B-AEF9EBDC2161}"/>
              </a:ext>
            </a:extLst>
          </p:cNvPr>
          <p:cNvGrpSpPr/>
          <p:nvPr/>
        </p:nvGrpSpPr>
        <p:grpSpPr>
          <a:xfrm rot="320761">
            <a:off x="6570487" y="2393502"/>
            <a:ext cx="5579429" cy="4572088"/>
            <a:chOff x="7321950" y="3042467"/>
            <a:chExt cx="4635490" cy="3798573"/>
          </a:xfrm>
        </p:grpSpPr>
        <p:pic>
          <p:nvPicPr>
            <p:cNvPr id="29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4ADA87EF-9EBD-4617-BB2B-D21F7B467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3C9DE5E-76DB-4ACF-A380-A3ECB8367CD2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31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05D4CAD1-FF78-449E-A11E-D5F907176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A79211B-17C1-42A7-9B29-560150BB2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28A3ED3-5AC6-40CE-B37C-5FC9444CDEAD}"/>
              </a:ext>
            </a:extLst>
          </p:cNvPr>
          <p:cNvSpPr/>
          <p:nvPr/>
        </p:nvSpPr>
        <p:spPr>
          <a:xfrm>
            <a:off x="3985669" y="294116"/>
            <a:ext cx="4195920" cy="91763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Hoạt động 2 :</a:t>
            </a:r>
            <a:endParaRPr lang="en-US" sz="1600" b="1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12C725-5050-4FC4-8840-A58A139C451A}"/>
              </a:ext>
            </a:extLst>
          </p:cNvPr>
          <p:cNvSpPr/>
          <p:nvPr/>
        </p:nvSpPr>
        <p:spPr>
          <a:xfrm>
            <a:off x="1825377" y="1472256"/>
            <a:ext cx="8791900" cy="212924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Bài tập </a:t>
            </a:r>
            <a:r>
              <a:rPr lang="vi-VN" sz="16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Chính tả</a:t>
            </a:r>
            <a:endParaRPr lang="en-US" sz="16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0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0D7DB-6CBD-4716-8688-E13CAB62E7FF}"/>
              </a:ext>
            </a:extLst>
          </p:cNvPr>
          <p:cNvSpPr/>
          <p:nvPr/>
        </p:nvSpPr>
        <p:spPr>
          <a:xfrm>
            <a:off x="4158114" y="452387"/>
            <a:ext cx="4052235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FFAA7-2976-457C-8C52-A7CE92FDE157}"/>
              </a:ext>
            </a:extLst>
          </p:cNvPr>
          <p:cNvGrpSpPr/>
          <p:nvPr/>
        </p:nvGrpSpPr>
        <p:grpSpPr>
          <a:xfrm rot="320761">
            <a:off x="9084441" y="-4247"/>
            <a:ext cx="3158277" cy="2588064"/>
            <a:chOff x="7321950" y="3042467"/>
            <a:chExt cx="4635490" cy="3798573"/>
          </a:xfrm>
        </p:grpSpPr>
        <p:pic>
          <p:nvPicPr>
            <p:cNvPr id="14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7EB605F7-CC2C-405E-BDA7-23A092345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612264-93FC-4186-9228-5361B14FE581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16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5A208FB5-F7FA-4B33-A026-4F4B131F6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B1E139-3C13-4F91-89A5-CC9A13DBF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17FA33E-926D-4AD7-A252-1051D2CC95EB}"/>
              </a:ext>
            </a:extLst>
          </p:cNvPr>
          <p:cNvSpPr/>
          <p:nvPr/>
        </p:nvSpPr>
        <p:spPr>
          <a:xfrm>
            <a:off x="4158114" y="529425"/>
            <a:ext cx="2144875" cy="4690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2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2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0A9717-E382-4BD7-91F9-2F5FCF8ED787}"/>
              </a:ext>
            </a:extLst>
          </p:cNvPr>
          <p:cNvSpPr/>
          <p:nvPr/>
        </p:nvSpPr>
        <p:spPr>
          <a:xfrm>
            <a:off x="1778727" y="1063666"/>
            <a:ext cx="7526956" cy="680718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  <a:r>
              <a:rPr lang="en-US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 </a:t>
            </a:r>
            <a:r>
              <a:rPr lang="vi-VN" sz="14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4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68360923-D4FE-46A7-A730-F70EF55F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" y="219780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663300"/>
                </a:solidFill>
                <a:latin typeface="Times New Roman" panose="02020603050405020304" pitchFamily="18" charset="0"/>
              </a:rPr>
              <a:t>Bài 2:</a:t>
            </a:r>
            <a:r>
              <a:rPr lang="en-US" altLang="en-US" sz="2400" b="1">
                <a:solidFill>
                  <a:srgbClr val="663300"/>
                </a:solidFill>
                <a:latin typeface="Times New Roman" panose="02020603050405020304" pitchFamily="18" charset="0"/>
              </a:rPr>
              <a:t> b) Mỗi cột trong bảng dưới đây ghi một cặp tiếng chỉ khác nhau ở âm cuối </a:t>
            </a:r>
            <a:r>
              <a:rPr lang="en-US" altLang="en-US" sz="2400" b="1" i="1">
                <a:solidFill>
                  <a:srgbClr val="00B05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400" b="1">
                <a:solidFill>
                  <a:srgbClr val="6633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400" b="1" i="1">
                <a:solidFill>
                  <a:srgbClr val="00B05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400" b="1">
                <a:solidFill>
                  <a:srgbClr val="663300"/>
                </a:solidFill>
                <a:latin typeface="Times New Roman" panose="02020603050405020304" pitchFamily="18" charset="0"/>
              </a:rPr>
              <a:t>. Hãy tìm những từ ngữ có tiếng đó.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5C6EAFEE-3566-46B7-8B69-5C187E714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03332"/>
              </p:ext>
            </p:extLst>
          </p:nvPr>
        </p:nvGraphicFramePr>
        <p:xfrm>
          <a:off x="866775" y="3155213"/>
          <a:ext cx="9144000" cy="1235076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man</a:t>
                      </a:r>
                    </a:p>
                  </a:txBody>
                  <a:tcPr marT="34305" marB="343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vần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305" marB="343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buôn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305" marB="343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vươn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305" marB="343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mang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305" marB="343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vầng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305" marB="343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buông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305" marB="343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vương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305" marB="343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F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2">
            <a:extLst>
              <a:ext uri="{FF2B5EF4-FFF2-40B4-BE49-F238E27FC236}">
                <a16:creationId xmlns:a16="http://schemas.microsoft.com/office/drawing/2014/main" id="{D4F823C2-DE35-4163-B47A-3149481B0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4627344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altLang="en-US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vác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C4420B0-3CC2-4560-8B6C-EA17879E2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5084544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khai </a:t>
            </a: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</a:rPr>
              <a:t>man</a:t>
            </a:r>
            <a:r>
              <a:rPr lang="en-US" altLang="en-US" b="1">
                <a:latin typeface="Times New Roman" panose="02020603050405020304" pitchFamily="18" charset="0"/>
              </a:rPr>
              <a:t> / có </a:t>
            </a: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b="1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10A10ECF-DD63-4ABB-B048-ECE5CC8C4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5125819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7030A0"/>
                </a:solidFill>
                <a:latin typeface="Times New Roman" panose="02020603050405020304" pitchFamily="18" charset="0"/>
              </a:rPr>
              <a:t>vần</a:t>
            </a:r>
            <a:r>
              <a:rPr lang="vi-VN" altLang="en-US" b="1">
                <a:latin typeface="Times New Roman" panose="02020603050405020304" pitchFamily="18" charset="0"/>
              </a:rPr>
              <a:t> thơ / </a:t>
            </a:r>
            <a:r>
              <a:rPr lang="vi-VN" altLang="en-US" b="1">
                <a:solidFill>
                  <a:srgbClr val="7030A0"/>
                </a:solidFill>
                <a:latin typeface="Times New Roman" panose="02020603050405020304" pitchFamily="18" charset="0"/>
              </a:rPr>
              <a:t>vầng</a:t>
            </a:r>
            <a:r>
              <a:rPr lang="vi-VN" altLang="en-US" b="1">
                <a:latin typeface="Times New Roman" panose="02020603050405020304" pitchFamily="18" charset="0"/>
              </a:rPr>
              <a:t> trăng</a:t>
            </a:r>
            <a:r>
              <a:rPr lang="en-US" altLang="en-US" b="1">
                <a:latin typeface="Times New Roman" panose="02020603050405020304" pitchFamily="18" charset="0"/>
              </a:rPr>
              <a:t>,</a:t>
            </a:r>
            <a:endParaRPr lang="vi-VN" altLang="en-US" b="1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7930DD-E972-48EA-9AA7-4B2DE780D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5624294"/>
            <a:ext cx="434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buôn</a:t>
            </a:r>
            <a:r>
              <a:rPr lang="en-US" altLang="en-US" b="1">
                <a:latin typeface="Times New Roman" panose="02020603050405020304" pitchFamily="18" charset="0"/>
              </a:rPr>
              <a:t> bán /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buông</a:t>
            </a:r>
            <a:r>
              <a:rPr lang="en-US" altLang="en-US" b="1">
                <a:latin typeface="Times New Roman" panose="02020603050405020304" pitchFamily="18" charset="0"/>
              </a:rPr>
              <a:t> xuôi,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4D59D-EDAF-46CC-939D-32096CF82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5617944"/>
            <a:ext cx="434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vươn</a:t>
            </a:r>
            <a:r>
              <a:rPr lang="vi-VN" altLang="en-US" b="1">
                <a:latin typeface="Times New Roman" panose="02020603050405020304" pitchFamily="18" charset="0"/>
              </a:rPr>
              <a:t> vai / </a:t>
            </a:r>
            <a:r>
              <a:rPr lang="vi-VN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vương</a:t>
            </a:r>
            <a:r>
              <a:rPr lang="vi-VN" altLang="en-US" b="1">
                <a:latin typeface="Times New Roman" panose="02020603050405020304" pitchFamily="18" charset="0"/>
              </a:rPr>
              <a:t> tơ</a:t>
            </a:r>
            <a:r>
              <a:rPr lang="en-US" altLang="en-US" b="1">
                <a:latin typeface="Times New Roman" panose="02020603050405020304" pitchFamily="18" charset="0"/>
              </a:rPr>
              <a:t>…</a:t>
            </a:r>
            <a:endParaRPr lang="vi-VN" altLang="en-US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4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0D7DB-6CBD-4716-8688-E13CAB62E7FF}"/>
              </a:ext>
            </a:extLst>
          </p:cNvPr>
          <p:cNvSpPr/>
          <p:nvPr/>
        </p:nvSpPr>
        <p:spPr>
          <a:xfrm>
            <a:off x="4158114" y="452387"/>
            <a:ext cx="4052235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FFAA7-2976-457C-8C52-A7CE92FDE157}"/>
              </a:ext>
            </a:extLst>
          </p:cNvPr>
          <p:cNvGrpSpPr/>
          <p:nvPr/>
        </p:nvGrpSpPr>
        <p:grpSpPr>
          <a:xfrm rot="320761">
            <a:off x="9084441" y="-4247"/>
            <a:ext cx="3158277" cy="2588064"/>
            <a:chOff x="7321950" y="3042467"/>
            <a:chExt cx="4635490" cy="3798573"/>
          </a:xfrm>
        </p:grpSpPr>
        <p:pic>
          <p:nvPicPr>
            <p:cNvPr id="14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7EB605F7-CC2C-405E-BDA7-23A092345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612264-93FC-4186-9228-5361B14FE581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16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5A208FB5-F7FA-4B33-A026-4F4B131F6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B1E139-3C13-4F91-89A5-CC9A13DBF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17FA33E-926D-4AD7-A252-1051D2CC95EB}"/>
              </a:ext>
            </a:extLst>
          </p:cNvPr>
          <p:cNvSpPr/>
          <p:nvPr/>
        </p:nvSpPr>
        <p:spPr>
          <a:xfrm>
            <a:off x="4158114" y="529425"/>
            <a:ext cx="2144875" cy="4690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2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2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0A9717-E382-4BD7-91F9-2F5FCF8ED787}"/>
              </a:ext>
            </a:extLst>
          </p:cNvPr>
          <p:cNvSpPr/>
          <p:nvPr/>
        </p:nvSpPr>
        <p:spPr>
          <a:xfrm>
            <a:off x="1778727" y="1063666"/>
            <a:ext cx="7526956" cy="680718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  <a:r>
              <a:rPr lang="en-US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 </a:t>
            </a:r>
            <a:r>
              <a:rPr lang="vi-VN" sz="14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4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0AB7A784-237C-42A4-9B31-2BCF1FD8A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015" y="2122375"/>
            <a:ext cx="4381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lang="en-US" altLang="en-US" sz="3600" b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tìm nhanh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69CF10-01D6-4E65-9EC5-E3ACDEC58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803" y="2816112"/>
            <a:ext cx="5973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Các từ láy âm đầu </a:t>
            </a:r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68DB41-E9F1-4BF5-B797-26997C950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115" y="3551125"/>
            <a:ext cx="5413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lanh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009697-D0E2-4AF8-9FA8-F8933B71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803" y="4262325"/>
            <a:ext cx="9145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0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từ láy vần có âm cuối </a:t>
            </a:r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4000" b="1" i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>
              <a:solidFill>
                <a:srgbClr val="0018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92FCB6-5045-479F-B796-5DBE1E392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653" y="4935425"/>
            <a:ext cx="4665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</a:t>
            </a:r>
            <a:r>
              <a:rPr lang="en-US" altLang="en-US" sz="4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lóng ngóng</a:t>
            </a:r>
          </a:p>
        </p:txBody>
      </p:sp>
    </p:spTree>
    <p:extLst>
      <p:ext uri="{BB962C8B-B14F-4D97-AF65-F5344CB8AC3E}">
        <p14:creationId xmlns:p14="http://schemas.microsoft.com/office/powerpoint/2010/main" val="35775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0D7DB-6CBD-4716-8688-E13CAB62E7FF}"/>
              </a:ext>
            </a:extLst>
          </p:cNvPr>
          <p:cNvSpPr/>
          <p:nvPr/>
        </p:nvSpPr>
        <p:spPr>
          <a:xfrm>
            <a:off x="4158114" y="452387"/>
            <a:ext cx="4052235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FFAA7-2976-457C-8C52-A7CE92FDE157}"/>
              </a:ext>
            </a:extLst>
          </p:cNvPr>
          <p:cNvGrpSpPr/>
          <p:nvPr/>
        </p:nvGrpSpPr>
        <p:grpSpPr>
          <a:xfrm rot="320761">
            <a:off x="9084441" y="-4247"/>
            <a:ext cx="3158277" cy="2588064"/>
            <a:chOff x="7321950" y="3042467"/>
            <a:chExt cx="4635490" cy="3798573"/>
          </a:xfrm>
        </p:grpSpPr>
        <p:pic>
          <p:nvPicPr>
            <p:cNvPr id="14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7EB605F7-CC2C-405E-BDA7-23A092345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612264-93FC-4186-9228-5361B14FE581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16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5A208FB5-F7FA-4B33-A026-4F4B131F6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B1E139-3C13-4F91-89A5-CC9A13DBF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17FA33E-926D-4AD7-A252-1051D2CC95EB}"/>
              </a:ext>
            </a:extLst>
          </p:cNvPr>
          <p:cNvSpPr/>
          <p:nvPr/>
        </p:nvSpPr>
        <p:spPr>
          <a:xfrm>
            <a:off x="4158114" y="529425"/>
            <a:ext cx="2144875" cy="4690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2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2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0A9717-E382-4BD7-91F9-2F5FCF8ED787}"/>
              </a:ext>
            </a:extLst>
          </p:cNvPr>
          <p:cNvSpPr/>
          <p:nvPr/>
        </p:nvSpPr>
        <p:spPr>
          <a:xfrm>
            <a:off x="1778727" y="1063666"/>
            <a:ext cx="7526956" cy="680718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  <a:r>
              <a:rPr lang="en-US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 </a:t>
            </a:r>
            <a:r>
              <a:rPr lang="vi-VN" sz="14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4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7A2584-D97E-4791-A52D-C64C23806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870" y="2406233"/>
            <a:ext cx="59737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Các từ láy âm đầu </a:t>
            </a:r>
            <a:r>
              <a:rPr lang="en-US" altLang="en-US" sz="3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D0148D-AFE3-416B-BF99-30AFF5ED3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83" y="3334841"/>
            <a:ext cx="79248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3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liệt, la lối, lả lơi, lạ lẫm, lạ lùng, lạnh lùng, lạc lõng, lai láng, lanh lảnh, lành lặn, lành lạnh, lảnh lót, lay lắt, lấp lóa... </a:t>
            </a:r>
            <a:endParaRPr lang="en-US" altLang="en-US" sz="3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0D7DB-6CBD-4716-8688-E13CAB62E7FF}"/>
              </a:ext>
            </a:extLst>
          </p:cNvPr>
          <p:cNvSpPr/>
          <p:nvPr/>
        </p:nvSpPr>
        <p:spPr>
          <a:xfrm>
            <a:off x="4158114" y="452387"/>
            <a:ext cx="4052235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FFAA7-2976-457C-8C52-A7CE92FDE157}"/>
              </a:ext>
            </a:extLst>
          </p:cNvPr>
          <p:cNvGrpSpPr/>
          <p:nvPr/>
        </p:nvGrpSpPr>
        <p:grpSpPr>
          <a:xfrm rot="320761">
            <a:off x="9084441" y="-4247"/>
            <a:ext cx="3158277" cy="2588064"/>
            <a:chOff x="7321950" y="3042467"/>
            <a:chExt cx="4635490" cy="3798573"/>
          </a:xfrm>
        </p:grpSpPr>
        <p:pic>
          <p:nvPicPr>
            <p:cNvPr id="14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7EB605F7-CC2C-405E-BDA7-23A092345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612264-93FC-4186-9228-5361B14FE581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16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5A208FB5-F7FA-4B33-A026-4F4B131F6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B1E139-3C13-4F91-89A5-CC9A13DBF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17FA33E-926D-4AD7-A252-1051D2CC95EB}"/>
              </a:ext>
            </a:extLst>
          </p:cNvPr>
          <p:cNvSpPr/>
          <p:nvPr/>
        </p:nvSpPr>
        <p:spPr>
          <a:xfrm>
            <a:off x="4158114" y="529425"/>
            <a:ext cx="2144875" cy="4690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2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2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0A9717-E382-4BD7-91F9-2F5FCF8ED787}"/>
              </a:ext>
            </a:extLst>
          </p:cNvPr>
          <p:cNvSpPr/>
          <p:nvPr/>
        </p:nvSpPr>
        <p:spPr>
          <a:xfrm>
            <a:off x="1778727" y="1063666"/>
            <a:ext cx="7526956" cy="680718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  <a:r>
              <a:rPr lang="en-US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 </a:t>
            </a:r>
            <a:r>
              <a:rPr lang="vi-VN" sz="14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4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206B95-70C8-4B81-BCCD-3377F7D70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2302208"/>
            <a:ext cx="9145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Các từ láy vần có âm cuối </a:t>
            </a:r>
            <a:r>
              <a:rPr lang="en-US" altLang="en-US" sz="3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3400" b="1" i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400" b="1">
              <a:solidFill>
                <a:srgbClr val="0018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188CB-9CDC-4E25-AF0E-79EA819B1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3162141"/>
            <a:ext cx="79248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3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thang, loáng thoáng, chang chang, vang vang, văng vẳng, lõng bõng, loạng choạng, thoang thoảng, trăng trắng, lông bông, leng keng, lùng bùng, lúng túng ...</a:t>
            </a:r>
            <a:endParaRPr lang="en-US" altLang="en-US" sz="3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任意多边形 57">
            <a:extLst>
              <a:ext uri="{FF2B5EF4-FFF2-40B4-BE49-F238E27FC236}">
                <a16:creationId xmlns:a16="http://schemas.microsoft.com/office/drawing/2014/main" id="{6549C8A2-EDA0-454D-ABAE-8EA0A9B4ADCB}"/>
              </a:ext>
            </a:extLst>
          </p:cNvPr>
          <p:cNvSpPr/>
          <p:nvPr/>
        </p:nvSpPr>
        <p:spPr bwMode="white">
          <a:xfrm flipV="1">
            <a:off x="0" y="1384077"/>
            <a:ext cx="6552486" cy="5473923"/>
          </a:xfrm>
          <a:custGeom>
            <a:avLst/>
            <a:gdLst>
              <a:gd name="connsiteX0" fmla="*/ 0 w 1623393"/>
              <a:gd name="connsiteY0" fmla="*/ 0 h 1323347"/>
              <a:gd name="connsiteX1" fmla="*/ 1261685 w 1623393"/>
              <a:gd name="connsiteY1" fmla="*/ 0 h 1323347"/>
              <a:gd name="connsiteX2" fmla="*/ 1291923 w 1623393"/>
              <a:gd name="connsiteY2" fmla="*/ 16273 h 1323347"/>
              <a:gd name="connsiteX3" fmla="*/ 1492460 w 1623393"/>
              <a:gd name="connsiteY3" fmla="*/ 93820 h 1323347"/>
              <a:gd name="connsiteX4" fmla="*/ 1620075 w 1623393"/>
              <a:gd name="connsiteY4" fmla="*/ 320393 h 1323347"/>
              <a:gd name="connsiteX5" fmla="*/ 1451272 w 1623393"/>
              <a:gd name="connsiteY5" fmla="*/ 526736 h 1323347"/>
              <a:gd name="connsiteX6" fmla="*/ 1453298 w 1623393"/>
              <a:gd name="connsiteY6" fmla="*/ 996065 h 1323347"/>
              <a:gd name="connsiteX7" fmla="*/ 1490435 w 1623393"/>
              <a:gd name="connsiteY7" fmla="*/ 1153857 h 1323347"/>
              <a:gd name="connsiteX8" fmla="*/ 1358093 w 1623393"/>
              <a:gd name="connsiteY8" fmla="*/ 1294791 h 1323347"/>
              <a:gd name="connsiteX9" fmla="*/ 1004283 w 1623393"/>
              <a:gd name="connsiteY9" fmla="*/ 1265795 h 1323347"/>
              <a:gd name="connsiteX10" fmla="*/ 757831 w 1623393"/>
              <a:gd name="connsiteY10" fmla="*/ 1064846 h 1323347"/>
              <a:gd name="connsiteX11" fmla="*/ 242645 w 1623393"/>
              <a:gd name="connsiteY11" fmla="*/ 1070915 h 1323347"/>
              <a:gd name="connsiteX12" fmla="*/ 60760 w 1623393"/>
              <a:gd name="connsiteY12" fmla="*/ 1131857 h 1323347"/>
              <a:gd name="connsiteX13" fmla="*/ 0 w 1623393"/>
              <a:gd name="connsiteY13" fmla="*/ 1138903 h 1323347"/>
              <a:gd name="connsiteX0" fmla="*/ 0 w 1623393"/>
              <a:gd name="connsiteY0" fmla="*/ 0 h 1311210"/>
              <a:gd name="connsiteX1" fmla="*/ 1261685 w 1623393"/>
              <a:gd name="connsiteY1" fmla="*/ 0 h 1311210"/>
              <a:gd name="connsiteX2" fmla="*/ 1291923 w 1623393"/>
              <a:gd name="connsiteY2" fmla="*/ 16273 h 1311210"/>
              <a:gd name="connsiteX3" fmla="*/ 1492460 w 1623393"/>
              <a:gd name="connsiteY3" fmla="*/ 93820 h 1311210"/>
              <a:gd name="connsiteX4" fmla="*/ 1620075 w 1623393"/>
              <a:gd name="connsiteY4" fmla="*/ 320393 h 1311210"/>
              <a:gd name="connsiteX5" fmla="*/ 1451272 w 1623393"/>
              <a:gd name="connsiteY5" fmla="*/ 526736 h 1311210"/>
              <a:gd name="connsiteX6" fmla="*/ 1453298 w 1623393"/>
              <a:gd name="connsiteY6" fmla="*/ 996065 h 1311210"/>
              <a:gd name="connsiteX7" fmla="*/ 1490435 w 1623393"/>
              <a:gd name="connsiteY7" fmla="*/ 1153857 h 1311210"/>
              <a:gd name="connsiteX8" fmla="*/ 1358093 w 1623393"/>
              <a:gd name="connsiteY8" fmla="*/ 1294791 h 1311210"/>
              <a:gd name="connsiteX9" fmla="*/ 1004283 w 1623393"/>
              <a:gd name="connsiteY9" fmla="*/ 1265795 h 1311210"/>
              <a:gd name="connsiteX10" fmla="*/ 600794 w 1623393"/>
              <a:gd name="connsiteY10" fmla="*/ 1238716 h 1311210"/>
              <a:gd name="connsiteX11" fmla="*/ 242645 w 1623393"/>
              <a:gd name="connsiteY11" fmla="*/ 1070915 h 1311210"/>
              <a:gd name="connsiteX12" fmla="*/ 60760 w 1623393"/>
              <a:gd name="connsiteY12" fmla="*/ 1131857 h 1311210"/>
              <a:gd name="connsiteX13" fmla="*/ 0 w 1623393"/>
              <a:gd name="connsiteY13" fmla="*/ 1138903 h 1311210"/>
              <a:gd name="connsiteX14" fmla="*/ 0 w 1623393"/>
              <a:gd name="connsiteY14" fmla="*/ 0 h 1311210"/>
              <a:gd name="connsiteX0" fmla="*/ 0 w 1623393"/>
              <a:gd name="connsiteY0" fmla="*/ 0 h 1272729"/>
              <a:gd name="connsiteX1" fmla="*/ 1261685 w 1623393"/>
              <a:gd name="connsiteY1" fmla="*/ 0 h 1272729"/>
              <a:gd name="connsiteX2" fmla="*/ 1291923 w 1623393"/>
              <a:gd name="connsiteY2" fmla="*/ 16273 h 1272729"/>
              <a:gd name="connsiteX3" fmla="*/ 1492460 w 1623393"/>
              <a:gd name="connsiteY3" fmla="*/ 93820 h 1272729"/>
              <a:gd name="connsiteX4" fmla="*/ 1620075 w 1623393"/>
              <a:gd name="connsiteY4" fmla="*/ 320393 h 1272729"/>
              <a:gd name="connsiteX5" fmla="*/ 1451272 w 1623393"/>
              <a:gd name="connsiteY5" fmla="*/ 526736 h 1272729"/>
              <a:gd name="connsiteX6" fmla="*/ 1453298 w 1623393"/>
              <a:gd name="connsiteY6" fmla="*/ 996065 h 1272729"/>
              <a:gd name="connsiteX7" fmla="*/ 1490435 w 1623393"/>
              <a:gd name="connsiteY7" fmla="*/ 1153857 h 1272729"/>
              <a:gd name="connsiteX8" fmla="*/ 1322052 w 1623393"/>
              <a:gd name="connsiteY8" fmla="*/ 1244079 h 1272729"/>
              <a:gd name="connsiteX9" fmla="*/ 1004283 w 1623393"/>
              <a:gd name="connsiteY9" fmla="*/ 1265795 h 1272729"/>
              <a:gd name="connsiteX10" fmla="*/ 600794 w 1623393"/>
              <a:gd name="connsiteY10" fmla="*/ 1238716 h 1272729"/>
              <a:gd name="connsiteX11" fmla="*/ 242645 w 1623393"/>
              <a:gd name="connsiteY11" fmla="*/ 1070915 h 1272729"/>
              <a:gd name="connsiteX12" fmla="*/ 60760 w 1623393"/>
              <a:gd name="connsiteY12" fmla="*/ 1131857 h 1272729"/>
              <a:gd name="connsiteX13" fmla="*/ 0 w 1623393"/>
              <a:gd name="connsiteY13" fmla="*/ 1138903 h 1272729"/>
              <a:gd name="connsiteX14" fmla="*/ 0 w 1623393"/>
              <a:gd name="connsiteY14" fmla="*/ 0 h 1272729"/>
              <a:gd name="connsiteX0" fmla="*/ 0 w 1623393"/>
              <a:gd name="connsiteY0" fmla="*/ 0 h 1272150"/>
              <a:gd name="connsiteX1" fmla="*/ 1261685 w 1623393"/>
              <a:gd name="connsiteY1" fmla="*/ 0 h 1272150"/>
              <a:gd name="connsiteX2" fmla="*/ 1291923 w 1623393"/>
              <a:gd name="connsiteY2" fmla="*/ 16273 h 1272150"/>
              <a:gd name="connsiteX3" fmla="*/ 1492460 w 1623393"/>
              <a:gd name="connsiteY3" fmla="*/ 93820 h 1272150"/>
              <a:gd name="connsiteX4" fmla="*/ 1620075 w 1623393"/>
              <a:gd name="connsiteY4" fmla="*/ 320393 h 1272150"/>
              <a:gd name="connsiteX5" fmla="*/ 1451272 w 1623393"/>
              <a:gd name="connsiteY5" fmla="*/ 526736 h 1272150"/>
              <a:gd name="connsiteX6" fmla="*/ 1453298 w 1623393"/>
              <a:gd name="connsiteY6" fmla="*/ 996065 h 1272150"/>
              <a:gd name="connsiteX7" fmla="*/ 1444096 w 1623393"/>
              <a:gd name="connsiteY7" fmla="*/ 1078996 h 1272150"/>
              <a:gd name="connsiteX8" fmla="*/ 1322052 w 1623393"/>
              <a:gd name="connsiteY8" fmla="*/ 1244079 h 1272150"/>
              <a:gd name="connsiteX9" fmla="*/ 1004283 w 1623393"/>
              <a:gd name="connsiteY9" fmla="*/ 1265795 h 1272150"/>
              <a:gd name="connsiteX10" fmla="*/ 600794 w 1623393"/>
              <a:gd name="connsiteY10" fmla="*/ 1238716 h 1272150"/>
              <a:gd name="connsiteX11" fmla="*/ 242645 w 1623393"/>
              <a:gd name="connsiteY11" fmla="*/ 1070915 h 1272150"/>
              <a:gd name="connsiteX12" fmla="*/ 60760 w 1623393"/>
              <a:gd name="connsiteY12" fmla="*/ 1131857 h 1272150"/>
              <a:gd name="connsiteX13" fmla="*/ 0 w 1623393"/>
              <a:gd name="connsiteY13" fmla="*/ 1138903 h 1272150"/>
              <a:gd name="connsiteX14" fmla="*/ 0 w 1623393"/>
              <a:gd name="connsiteY14" fmla="*/ 0 h 1272150"/>
              <a:gd name="connsiteX0" fmla="*/ 0 w 1623393"/>
              <a:gd name="connsiteY0" fmla="*/ 0 h 1272150"/>
              <a:gd name="connsiteX1" fmla="*/ 1261685 w 1623393"/>
              <a:gd name="connsiteY1" fmla="*/ 0 h 1272150"/>
              <a:gd name="connsiteX2" fmla="*/ 1291923 w 1623393"/>
              <a:gd name="connsiteY2" fmla="*/ 16273 h 1272150"/>
              <a:gd name="connsiteX3" fmla="*/ 1492460 w 1623393"/>
              <a:gd name="connsiteY3" fmla="*/ 93820 h 1272150"/>
              <a:gd name="connsiteX4" fmla="*/ 1620075 w 1623393"/>
              <a:gd name="connsiteY4" fmla="*/ 320393 h 1272150"/>
              <a:gd name="connsiteX5" fmla="*/ 1451272 w 1623393"/>
              <a:gd name="connsiteY5" fmla="*/ 526736 h 1272150"/>
              <a:gd name="connsiteX6" fmla="*/ 1417257 w 1623393"/>
              <a:gd name="connsiteY6" fmla="*/ 897056 h 1272150"/>
              <a:gd name="connsiteX7" fmla="*/ 1444096 w 1623393"/>
              <a:gd name="connsiteY7" fmla="*/ 1078996 h 1272150"/>
              <a:gd name="connsiteX8" fmla="*/ 1322052 w 1623393"/>
              <a:gd name="connsiteY8" fmla="*/ 1244079 h 1272150"/>
              <a:gd name="connsiteX9" fmla="*/ 1004283 w 1623393"/>
              <a:gd name="connsiteY9" fmla="*/ 1265795 h 1272150"/>
              <a:gd name="connsiteX10" fmla="*/ 600794 w 1623393"/>
              <a:gd name="connsiteY10" fmla="*/ 1238716 h 1272150"/>
              <a:gd name="connsiteX11" fmla="*/ 242645 w 1623393"/>
              <a:gd name="connsiteY11" fmla="*/ 1070915 h 1272150"/>
              <a:gd name="connsiteX12" fmla="*/ 60760 w 1623393"/>
              <a:gd name="connsiteY12" fmla="*/ 1131857 h 1272150"/>
              <a:gd name="connsiteX13" fmla="*/ 0 w 1623393"/>
              <a:gd name="connsiteY13" fmla="*/ 1138903 h 1272150"/>
              <a:gd name="connsiteX14" fmla="*/ 0 w 1623393"/>
              <a:gd name="connsiteY14" fmla="*/ 0 h 127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3393" h="1272150">
                <a:moveTo>
                  <a:pt x="0" y="0"/>
                </a:moveTo>
                <a:lnTo>
                  <a:pt x="1261685" y="0"/>
                </a:lnTo>
                <a:lnTo>
                  <a:pt x="1291923" y="16273"/>
                </a:lnTo>
                <a:cubicBezTo>
                  <a:pt x="1357418" y="46617"/>
                  <a:pt x="1429666" y="55384"/>
                  <a:pt x="1492460" y="93820"/>
                </a:cubicBezTo>
                <a:cubicBezTo>
                  <a:pt x="1569434" y="141023"/>
                  <a:pt x="1639656" y="223964"/>
                  <a:pt x="1620075" y="320393"/>
                </a:cubicBezTo>
                <a:cubicBezTo>
                  <a:pt x="1601169" y="412101"/>
                  <a:pt x="1485075" y="430626"/>
                  <a:pt x="1451272" y="526736"/>
                </a:cubicBezTo>
                <a:cubicBezTo>
                  <a:pt x="1417469" y="622846"/>
                  <a:pt x="1353112" y="745333"/>
                  <a:pt x="1417257" y="897056"/>
                </a:cubicBezTo>
                <a:cubicBezTo>
                  <a:pt x="1438864" y="947631"/>
                  <a:pt x="1453549" y="1025050"/>
                  <a:pt x="1444096" y="1078996"/>
                </a:cubicBezTo>
                <a:cubicBezTo>
                  <a:pt x="1433292" y="1145754"/>
                  <a:pt x="1395354" y="1212946"/>
                  <a:pt x="1322052" y="1244079"/>
                </a:cubicBezTo>
                <a:cubicBezTo>
                  <a:pt x="1248750" y="1275212"/>
                  <a:pt x="1124493" y="1266689"/>
                  <a:pt x="1004283" y="1265795"/>
                </a:cubicBezTo>
                <a:cubicBezTo>
                  <a:pt x="884073" y="1264901"/>
                  <a:pt x="692623" y="1292662"/>
                  <a:pt x="600794" y="1238716"/>
                </a:cubicBezTo>
                <a:cubicBezTo>
                  <a:pt x="447521" y="1149706"/>
                  <a:pt x="409422" y="1009552"/>
                  <a:pt x="242645" y="1070915"/>
                </a:cubicBezTo>
                <a:cubicBezTo>
                  <a:pt x="183902" y="1092831"/>
                  <a:pt x="122289" y="1117949"/>
                  <a:pt x="60760" y="1131857"/>
                </a:cubicBezTo>
                <a:lnTo>
                  <a:pt x="0" y="1138903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lum/>
            </a:blip>
            <a:srcRect/>
            <a:stretch>
              <a:fillRect t="-20438" r="-86067"/>
            </a:stretch>
          </a:blip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dirty="0">
              <a:latin typeface="字魂6号-日记插画体" panose="00000500000000000000" pitchFamily="2" charset="-122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E57B45-75DD-4CBA-890E-C015D92B1AFD}"/>
              </a:ext>
            </a:extLst>
          </p:cNvPr>
          <p:cNvGrpSpPr/>
          <p:nvPr/>
        </p:nvGrpSpPr>
        <p:grpSpPr>
          <a:xfrm>
            <a:off x="930603" y="1457231"/>
            <a:ext cx="4578680" cy="4551218"/>
            <a:chOff x="930603" y="1457231"/>
            <a:chExt cx="4578680" cy="455121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661DA57-34DB-4F4F-BD39-7A4FD24F1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2" t="11209" r="30345" b="6359"/>
            <a:stretch/>
          </p:blipFill>
          <p:spPr>
            <a:xfrm>
              <a:off x="930603" y="1457231"/>
              <a:ext cx="4578680" cy="4551218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21118C-948B-4F5D-B057-80317712629C}"/>
                </a:ext>
              </a:extLst>
            </p:cNvPr>
            <p:cNvSpPr/>
            <p:nvPr/>
          </p:nvSpPr>
          <p:spPr>
            <a:xfrm>
              <a:off x="3509796" y="2473387"/>
              <a:ext cx="46812" cy="55323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FEB908-F652-4EBC-9900-7C1E02EDE4CF}"/>
                </a:ext>
              </a:extLst>
            </p:cNvPr>
            <p:cNvSpPr/>
            <p:nvPr/>
          </p:nvSpPr>
          <p:spPr>
            <a:xfrm>
              <a:off x="3302897" y="2473387"/>
              <a:ext cx="46812" cy="55323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ABEE6466-95C6-43C1-9902-1CEEA2D03BE6}"/>
                </a:ext>
              </a:extLst>
            </p:cNvPr>
            <p:cNvSpPr/>
            <p:nvPr/>
          </p:nvSpPr>
          <p:spPr>
            <a:xfrm rot="10800000">
              <a:off x="3375499" y="2549987"/>
              <a:ext cx="80503" cy="95140"/>
            </a:xfrm>
            <a:prstGeom prst="blockArc">
              <a:avLst>
                <a:gd name="adj1" fmla="val 12553449"/>
                <a:gd name="adj2" fmla="val 19823826"/>
                <a:gd name="adj3" fmla="val 21247"/>
              </a:avLst>
            </a:prstGeom>
            <a:solidFill>
              <a:srgbClr val="DA5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4385BD2-CDA6-49F2-895D-DA3453204FF1}"/>
              </a:ext>
            </a:extLst>
          </p:cNvPr>
          <p:cNvSpPr/>
          <p:nvPr/>
        </p:nvSpPr>
        <p:spPr>
          <a:xfrm>
            <a:off x="4090737" y="490888"/>
            <a:ext cx="4196615" cy="779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73881C-3DC3-4003-930F-102EC12046AE}"/>
              </a:ext>
            </a:extLst>
          </p:cNvPr>
          <p:cNvSpPr/>
          <p:nvPr/>
        </p:nvSpPr>
        <p:spPr>
          <a:xfrm>
            <a:off x="7296489" y="1270535"/>
            <a:ext cx="3052906" cy="70649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Dặn dò:</a:t>
            </a:r>
            <a:endParaRPr lang="en-US" sz="1600" b="1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grpSp>
        <p:nvGrpSpPr>
          <p:cNvPr id="38" name="组合 18">
            <a:extLst>
              <a:ext uri="{FF2B5EF4-FFF2-40B4-BE49-F238E27FC236}">
                <a16:creationId xmlns:a16="http://schemas.microsoft.com/office/drawing/2014/main" id="{C178E136-8BCF-4A5F-B348-ECA365D8FE55}"/>
              </a:ext>
            </a:extLst>
          </p:cNvPr>
          <p:cNvGrpSpPr/>
          <p:nvPr/>
        </p:nvGrpSpPr>
        <p:grpSpPr>
          <a:xfrm>
            <a:off x="5975114" y="2382269"/>
            <a:ext cx="5539725" cy="830997"/>
            <a:chOff x="4134910" y="1274470"/>
            <a:chExt cx="7064024" cy="1059653"/>
          </a:xfrm>
        </p:grpSpPr>
        <p:sp>
          <p:nvSpPr>
            <p:cNvPr id="39" name="矩形: 圆角 3">
              <a:extLst>
                <a:ext uri="{FF2B5EF4-FFF2-40B4-BE49-F238E27FC236}">
                  <a16:creationId xmlns:a16="http://schemas.microsoft.com/office/drawing/2014/main" id="{91A6162A-2F0D-4C2B-A380-21D21120B48E}"/>
                </a:ext>
              </a:extLst>
            </p:cNvPr>
            <p:cNvSpPr/>
            <p:nvPr/>
          </p:nvSpPr>
          <p:spPr>
            <a:xfrm>
              <a:off x="5286976" y="1274470"/>
              <a:ext cx="5911958" cy="10596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椭圆 4">
              <a:extLst>
                <a:ext uri="{FF2B5EF4-FFF2-40B4-BE49-F238E27FC236}">
                  <a16:creationId xmlns:a16="http://schemas.microsoft.com/office/drawing/2014/main" id="{79B5EF33-76D7-4804-8C1B-4B25DDD32FE9}"/>
                </a:ext>
              </a:extLst>
            </p:cNvPr>
            <p:cNvSpPr/>
            <p:nvPr/>
          </p:nvSpPr>
          <p:spPr>
            <a:xfrm>
              <a:off x="4134910" y="1452444"/>
              <a:ext cx="759520" cy="75952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18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rgbClr val="0018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  <a:endParaRPr lang="zh-CN" altLang="en-US" sz="2400" dirty="0">
                <a:solidFill>
                  <a:srgbClr val="001843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矩形 5">
              <a:extLst>
                <a:ext uri="{FF2B5EF4-FFF2-40B4-BE49-F238E27FC236}">
                  <a16:creationId xmlns:a16="http://schemas.microsoft.com/office/drawing/2014/main" id="{AA84DA36-3EE0-43F0-A94A-565EF570E0CA}"/>
                </a:ext>
              </a:extLst>
            </p:cNvPr>
            <p:cNvSpPr/>
            <p:nvPr/>
          </p:nvSpPr>
          <p:spPr>
            <a:xfrm>
              <a:off x="5498449" y="1410925"/>
              <a:ext cx="5572360" cy="824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Xem lại </a:t>
              </a:r>
              <a:r>
                <a:rPr lang="en-US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dirty="0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chính</a:t>
              </a:r>
              <a:r>
                <a:rPr lang="en-US" dirty="0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tả</a:t>
              </a:r>
              <a:r>
                <a:rPr lang="en-US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: </a:t>
              </a:r>
              <a:r>
                <a:rPr lang="vi-V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Tiếng đàn ba-la-lai-ca trên sông Đà.</a:t>
              </a:r>
              <a:endParaRPr lang="zh-CN" altLang="en-US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5C567A11-50F7-43A6-BDEA-053076113210}"/>
              </a:ext>
            </a:extLst>
          </p:cNvPr>
          <p:cNvSpPr/>
          <p:nvPr/>
        </p:nvSpPr>
        <p:spPr>
          <a:xfrm>
            <a:off x="5473233" y="4270440"/>
            <a:ext cx="1431622" cy="21532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组合 20">
            <a:extLst>
              <a:ext uri="{FF2B5EF4-FFF2-40B4-BE49-F238E27FC236}">
                <a16:creationId xmlns:a16="http://schemas.microsoft.com/office/drawing/2014/main" id="{43ECEE1B-49F2-4997-B4B0-66A073400652}"/>
              </a:ext>
            </a:extLst>
          </p:cNvPr>
          <p:cNvGrpSpPr/>
          <p:nvPr/>
        </p:nvGrpSpPr>
        <p:grpSpPr>
          <a:xfrm>
            <a:off x="6017924" y="4404207"/>
            <a:ext cx="5496914" cy="830999"/>
            <a:chOff x="5379425" y="3290897"/>
            <a:chExt cx="7009435" cy="747698"/>
          </a:xfrm>
        </p:grpSpPr>
        <p:sp>
          <p:nvSpPr>
            <p:cNvPr id="43" name="矩形: 圆角 7">
              <a:extLst>
                <a:ext uri="{FF2B5EF4-FFF2-40B4-BE49-F238E27FC236}">
                  <a16:creationId xmlns:a16="http://schemas.microsoft.com/office/drawing/2014/main" id="{70C09C30-0199-43CD-B01B-D19060E24497}"/>
                </a:ext>
              </a:extLst>
            </p:cNvPr>
            <p:cNvSpPr/>
            <p:nvPr/>
          </p:nvSpPr>
          <p:spPr>
            <a:xfrm>
              <a:off x="6476904" y="3290897"/>
              <a:ext cx="5911956" cy="7476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椭圆 8">
              <a:extLst>
                <a:ext uri="{FF2B5EF4-FFF2-40B4-BE49-F238E27FC236}">
                  <a16:creationId xmlns:a16="http://schemas.microsoft.com/office/drawing/2014/main" id="{7C704B5F-D505-4662-BD6A-33B3EB66DA9E}"/>
                </a:ext>
              </a:extLst>
            </p:cNvPr>
            <p:cNvSpPr/>
            <p:nvPr/>
          </p:nvSpPr>
          <p:spPr>
            <a:xfrm>
              <a:off x="5379425" y="3387567"/>
              <a:ext cx="751817" cy="55435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18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zh-CN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矩形 9">
              <a:extLst>
                <a:ext uri="{FF2B5EF4-FFF2-40B4-BE49-F238E27FC236}">
                  <a16:creationId xmlns:a16="http://schemas.microsoft.com/office/drawing/2014/main" id="{2B93E333-D7EC-4F38-ADCE-29AA2E5B2A1D}"/>
                </a:ext>
              </a:extLst>
            </p:cNvPr>
            <p:cNvSpPr/>
            <p:nvPr/>
          </p:nvSpPr>
          <p:spPr>
            <a:xfrm>
              <a:off x="6708795" y="3498590"/>
              <a:ext cx="4973661" cy="332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Chuẩn bị bài mới: Ôn tập Giữa Học kì 1</a:t>
              </a:r>
              <a:endParaRPr lang="zh-CN" altLang="en-US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19">
            <a:extLst>
              <a:ext uri="{FF2B5EF4-FFF2-40B4-BE49-F238E27FC236}">
                <a16:creationId xmlns:a16="http://schemas.microsoft.com/office/drawing/2014/main" id="{A08D4598-2913-4730-A3CA-304134CED312}"/>
              </a:ext>
            </a:extLst>
          </p:cNvPr>
          <p:cNvGrpSpPr/>
          <p:nvPr/>
        </p:nvGrpSpPr>
        <p:grpSpPr>
          <a:xfrm>
            <a:off x="6014904" y="3381643"/>
            <a:ext cx="5499934" cy="830999"/>
            <a:chOff x="5381327" y="2431105"/>
            <a:chExt cx="7013285" cy="1059655"/>
          </a:xfrm>
        </p:grpSpPr>
        <p:sp>
          <p:nvSpPr>
            <p:cNvPr id="51" name="矩形: 圆角 15">
              <a:extLst>
                <a:ext uri="{FF2B5EF4-FFF2-40B4-BE49-F238E27FC236}">
                  <a16:creationId xmlns:a16="http://schemas.microsoft.com/office/drawing/2014/main" id="{5B482827-19DD-4522-B177-C080E88B28A3}"/>
                </a:ext>
              </a:extLst>
            </p:cNvPr>
            <p:cNvSpPr/>
            <p:nvPr/>
          </p:nvSpPr>
          <p:spPr>
            <a:xfrm>
              <a:off x="6482655" y="2431105"/>
              <a:ext cx="5911957" cy="10596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椭圆 16">
              <a:extLst>
                <a:ext uri="{FF2B5EF4-FFF2-40B4-BE49-F238E27FC236}">
                  <a16:creationId xmlns:a16="http://schemas.microsoft.com/office/drawing/2014/main" id="{E6647540-6AB3-479B-9124-8D9E91414A43}"/>
                </a:ext>
              </a:extLst>
            </p:cNvPr>
            <p:cNvSpPr/>
            <p:nvPr/>
          </p:nvSpPr>
          <p:spPr>
            <a:xfrm>
              <a:off x="5381327" y="2569272"/>
              <a:ext cx="759520" cy="75952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18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rgbClr val="0018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zh-CN" altLang="en-US" sz="2400" dirty="0">
                <a:solidFill>
                  <a:srgbClr val="001843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矩形 17">
              <a:extLst>
                <a:ext uri="{FF2B5EF4-FFF2-40B4-BE49-F238E27FC236}">
                  <a16:creationId xmlns:a16="http://schemas.microsoft.com/office/drawing/2014/main" id="{343DC70C-6519-4E9F-8BDA-981D84B80933}"/>
                </a:ext>
              </a:extLst>
            </p:cNvPr>
            <p:cNvSpPr/>
            <p:nvPr/>
          </p:nvSpPr>
          <p:spPr>
            <a:xfrm>
              <a:off x="6694128" y="2695754"/>
              <a:ext cx="4474904" cy="47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Ôn tập các bài tập chính tả vừa làm.</a:t>
              </a:r>
              <a:endParaRPr lang="en-US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2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A81FD6ED-6B71-42CE-B26A-5F7610F49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484"/>
            <a:ext cx="12192000" cy="68709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6D09E17-A81A-44A1-8D7A-F97ED1623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9"/>
          <a:stretch/>
        </p:blipFill>
        <p:spPr>
          <a:xfrm>
            <a:off x="3766302" y="1828801"/>
            <a:ext cx="8391062" cy="50288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5B63F1-0DE2-4BFD-9CDC-8622EF047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 r="75881" b="5299"/>
          <a:stretch/>
        </p:blipFill>
        <p:spPr>
          <a:xfrm>
            <a:off x="0" y="85693"/>
            <a:ext cx="4306883" cy="67723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9180C2-5D61-4105-91A4-7E75F7355D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5" t="66214"/>
          <a:stretch/>
        </p:blipFill>
        <p:spPr>
          <a:xfrm>
            <a:off x="8219208" y="4540827"/>
            <a:ext cx="3972791" cy="2316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29E63C-00D0-4C12-B5E8-60B17EBDFD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0" r="92585" b="50303"/>
          <a:stretch/>
        </p:blipFill>
        <p:spPr>
          <a:xfrm rot="16200000">
            <a:off x="4466736" y="4954782"/>
            <a:ext cx="1408951" cy="23968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4A6804-3C16-413F-ACDA-5FDA13B311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218209" y="5145483"/>
            <a:ext cx="1865338" cy="17121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7E8230-26DE-408C-80AB-7C6290A5F4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10290053" y="344596"/>
            <a:ext cx="1865338" cy="17121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8CE98F9-A628-4975-B00F-89BAE9C3A6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3972793" y="7129"/>
            <a:ext cx="1865338" cy="17121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2F4FB1-E570-4445-B30B-B25D5C100A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2301756" y="5152291"/>
            <a:ext cx="1865338" cy="17121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5C955F6-0440-44A6-B973-D84E049E30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11273192" y="5145483"/>
            <a:ext cx="790654" cy="12864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C51E-6062-4C05-8055-29A20A0B25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10877865" y="2983343"/>
            <a:ext cx="790654" cy="12864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E46F616-1616-4C01-998D-81B5F0FF4E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9088733" y="271847"/>
            <a:ext cx="790654" cy="128649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CA153EF-E8C1-4A3D-96E6-0E95F60E3B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7070304" y="2181763"/>
            <a:ext cx="790654" cy="128649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2FE53AF-DBDA-455F-872B-AEF9EBDC2161}"/>
              </a:ext>
            </a:extLst>
          </p:cNvPr>
          <p:cNvGrpSpPr/>
          <p:nvPr/>
        </p:nvGrpSpPr>
        <p:grpSpPr>
          <a:xfrm rot="320761">
            <a:off x="6570487" y="2393502"/>
            <a:ext cx="5579429" cy="4572088"/>
            <a:chOff x="7321950" y="3042467"/>
            <a:chExt cx="4635490" cy="3798573"/>
          </a:xfrm>
        </p:grpSpPr>
        <p:pic>
          <p:nvPicPr>
            <p:cNvPr id="29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4ADA87EF-9EBD-4617-BB2B-D21F7B467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3C9DE5E-76DB-4ACF-A380-A3ECB8367CD2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31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05D4CAD1-FF78-449E-A11E-D5F907176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A79211B-17C1-42A7-9B29-560150BB2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C12C725-5050-4FC4-8840-A58A139C451A}"/>
              </a:ext>
            </a:extLst>
          </p:cNvPr>
          <p:cNvSpPr/>
          <p:nvPr/>
        </p:nvSpPr>
        <p:spPr>
          <a:xfrm>
            <a:off x="2586087" y="498651"/>
            <a:ext cx="7091524" cy="1475137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Tạm biệt !</a:t>
            </a:r>
            <a:endParaRPr lang="en-US" sz="16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任意多边形 57">
            <a:extLst>
              <a:ext uri="{FF2B5EF4-FFF2-40B4-BE49-F238E27FC236}">
                <a16:creationId xmlns:a16="http://schemas.microsoft.com/office/drawing/2014/main" id="{6549C8A2-EDA0-454D-ABAE-8EA0A9B4ADCB}"/>
              </a:ext>
            </a:extLst>
          </p:cNvPr>
          <p:cNvSpPr/>
          <p:nvPr/>
        </p:nvSpPr>
        <p:spPr bwMode="white">
          <a:xfrm flipV="1">
            <a:off x="0" y="1384077"/>
            <a:ext cx="6552486" cy="5473923"/>
          </a:xfrm>
          <a:custGeom>
            <a:avLst/>
            <a:gdLst>
              <a:gd name="connsiteX0" fmla="*/ 0 w 1623393"/>
              <a:gd name="connsiteY0" fmla="*/ 0 h 1323347"/>
              <a:gd name="connsiteX1" fmla="*/ 1261685 w 1623393"/>
              <a:gd name="connsiteY1" fmla="*/ 0 h 1323347"/>
              <a:gd name="connsiteX2" fmla="*/ 1291923 w 1623393"/>
              <a:gd name="connsiteY2" fmla="*/ 16273 h 1323347"/>
              <a:gd name="connsiteX3" fmla="*/ 1492460 w 1623393"/>
              <a:gd name="connsiteY3" fmla="*/ 93820 h 1323347"/>
              <a:gd name="connsiteX4" fmla="*/ 1620075 w 1623393"/>
              <a:gd name="connsiteY4" fmla="*/ 320393 h 1323347"/>
              <a:gd name="connsiteX5" fmla="*/ 1451272 w 1623393"/>
              <a:gd name="connsiteY5" fmla="*/ 526736 h 1323347"/>
              <a:gd name="connsiteX6" fmla="*/ 1453298 w 1623393"/>
              <a:gd name="connsiteY6" fmla="*/ 996065 h 1323347"/>
              <a:gd name="connsiteX7" fmla="*/ 1490435 w 1623393"/>
              <a:gd name="connsiteY7" fmla="*/ 1153857 h 1323347"/>
              <a:gd name="connsiteX8" fmla="*/ 1358093 w 1623393"/>
              <a:gd name="connsiteY8" fmla="*/ 1294791 h 1323347"/>
              <a:gd name="connsiteX9" fmla="*/ 1004283 w 1623393"/>
              <a:gd name="connsiteY9" fmla="*/ 1265795 h 1323347"/>
              <a:gd name="connsiteX10" fmla="*/ 757831 w 1623393"/>
              <a:gd name="connsiteY10" fmla="*/ 1064846 h 1323347"/>
              <a:gd name="connsiteX11" fmla="*/ 242645 w 1623393"/>
              <a:gd name="connsiteY11" fmla="*/ 1070915 h 1323347"/>
              <a:gd name="connsiteX12" fmla="*/ 60760 w 1623393"/>
              <a:gd name="connsiteY12" fmla="*/ 1131857 h 1323347"/>
              <a:gd name="connsiteX13" fmla="*/ 0 w 1623393"/>
              <a:gd name="connsiteY13" fmla="*/ 1138903 h 1323347"/>
              <a:gd name="connsiteX0" fmla="*/ 0 w 1623393"/>
              <a:gd name="connsiteY0" fmla="*/ 0 h 1311210"/>
              <a:gd name="connsiteX1" fmla="*/ 1261685 w 1623393"/>
              <a:gd name="connsiteY1" fmla="*/ 0 h 1311210"/>
              <a:gd name="connsiteX2" fmla="*/ 1291923 w 1623393"/>
              <a:gd name="connsiteY2" fmla="*/ 16273 h 1311210"/>
              <a:gd name="connsiteX3" fmla="*/ 1492460 w 1623393"/>
              <a:gd name="connsiteY3" fmla="*/ 93820 h 1311210"/>
              <a:gd name="connsiteX4" fmla="*/ 1620075 w 1623393"/>
              <a:gd name="connsiteY4" fmla="*/ 320393 h 1311210"/>
              <a:gd name="connsiteX5" fmla="*/ 1451272 w 1623393"/>
              <a:gd name="connsiteY5" fmla="*/ 526736 h 1311210"/>
              <a:gd name="connsiteX6" fmla="*/ 1453298 w 1623393"/>
              <a:gd name="connsiteY6" fmla="*/ 996065 h 1311210"/>
              <a:gd name="connsiteX7" fmla="*/ 1490435 w 1623393"/>
              <a:gd name="connsiteY7" fmla="*/ 1153857 h 1311210"/>
              <a:gd name="connsiteX8" fmla="*/ 1358093 w 1623393"/>
              <a:gd name="connsiteY8" fmla="*/ 1294791 h 1311210"/>
              <a:gd name="connsiteX9" fmla="*/ 1004283 w 1623393"/>
              <a:gd name="connsiteY9" fmla="*/ 1265795 h 1311210"/>
              <a:gd name="connsiteX10" fmla="*/ 600794 w 1623393"/>
              <a:gd name="connsiteY10" fmla="*/ 1238716 h 1311210"/>
              <a:gd name="connsiteX11" fmla="*/ 242645 w 1623393"/>
              <a:gd name="connsiteY11" fmla="*/ 1070915 h 1311210"/>
              <a:gd name="connsiteX12" fmla="*/ 60760 w 1623393"/>
              <a:gd name="connsiteY12" fmla="*/ 1131857 h 1311210"/>
              <a:gd name="connsiteX13" fmla="*/ 0 w 1623393"/>
              <a:gd name="connsiteY13" fmla="*/ 1138903 h 1311210"/>
              <a:gd name="connsiteX14" fmla="*/ 0 w 1623393"/>
              <a:gd name="connsiteY14" fmla="*/ 0 h 1311210"/>
              <a:gd name="connsiteX0" fmla="*/ 0 w 1623393"/>
              <a:gd name="connsiteY0" fmla="*/ 0 h 1272729"/>
              <a:gd name="connsiteX1" fmla="*/ 1261685 w 1623393"/>
              <a:gd name="connsiteY1" fmla="*/ 0 h 1272729"/>
              <a:gd name="connsiteX2" fmla="*/ 1291923 w 1623393"/>
              <a:gd name="connsiteY2" fmla="*/ 16273 h 1272729"/>
              <a:gd name="connsiteX3" fmla="*/ 1492460 w 1623393"/>
              <a:gd name="connsiteY3" fmla="*/ 93820 h 1272729"/>
              <a:gd name="connsiteX4" fmla="*/ 1620075 w 1623393"/>
              <a:gd name="connsiteY4" fmla="*/ 320393 h 1272729"/>
              <a:gd name="connsiteX5" fmla="*/ 1451272 w 1623393"/>
              <a:gd name="connsiteY5" fmla="*/ 526736 h 1272729"/>
              <a:gd name="connsiteX6" fmla="*/ 1453298 w 1623393"/>
              <a:gd name="connsiteY6" fmla="*/ 996065 h 1272729"/>
              <a:gd name="connsiteX7" fmla="*/ 1490435 w 1623393"/>
              <a:gd name="connsiteY7" fmla="*/ 1153857 h 1272729"/>
              <a:gd name="connsiteX8" fmla="*/ 1322052 w 1623393"/>
              <a:gd name="connsiteY8" fmla="*/ 1244079 h 1272729"/>
              <a:gd name="connsiteX9" fmla="*/ 1004283 w 1623393"/>
              <a:gd name="connsiteY9" fmla="*/ 1265795 h 1272729"/>
              <a:gd name="connsiteX10" fmla="*/ 600794 w 1623393"/>
              <a:gd name="connsiteY10" fmla="*/ 1238716 h 1272729"/>
              <a:gd name="connsiteX11" fmla="*/ 242645 w 1623393"/>
              <a:gd name="connsiteY11" fmla="*/ 1070915 h 1272729"/>
              <a:gd name="connsiteX12" fmla="*/ 60760 w 1623393"/>
              <a:gd name="connsiteY12" fmla="*/ 1131857 h 1272729"/>
              <a:gd name="connsiteX13" fmla="*/ 0 w 1623393"/>
              <a:gd name="connsiteY13" fmla="*/ 1138903 h 1272729"/>
              <a:gd name="connsiteX14" fmla="*/ 0 w 1623393"/>
              <a:gd name="connsiteY14" fmla="*/ 0 h 1272729"/>
              <a:gd name="connsiteX0" fmla="*/ 0 w 1623393"/>
              <a:gd name="connsiteY0" fmla="*/ 0 h 1272150"/>
              <a:gd name="connsiteX1" fmla="*/ 1261685 w 1623393"/>
              <a:gd name="connsiteY1" fmla="*/ 0 h 1272150"/>
              <a:gd name="connsiteX2" fmla="*/ 1291923 w 1623393"/>
              <a:gd name="connsiteY2" fmla="*/ 16273 h 1272150"/>
              <a:gd name="connsiteX3" fmla="*/ 1492460 w 1623393"/>
              <a:gd name="connsiteY3" fmla="*/ 93820 h 1272150"/>
              <a:gd name="connsiteX4" fmla="*/ 1620075 w 1623393"/>
              <a:gd name="connsiteY4" fmla="*/ 320393 h 1272150"/>
              <a:gd name="connsiteX5" fmla="*/ 1451272 w 1623393"/>
              <a:gd name="connsiteY5" fmla="*/ 526736 h 1272150"/>
              <a:gd name="connsiteX6" fmla="*/ 1453298 w 1623393"/>
              <a:gd name="connsiteY6" fmla="*/ 996065 h 1272150"/>
              <a:gd name="connsiteX7" fmla="*/ 1444096 w 1623393"/>
              <a:gd name="connsiteY7" fmla="*/ 1078996 h 1272150"/>
              <a:gd name="connsiteX8" fmla="*/ 1322052 w 1623393"/>
              <a:gd name="connsiteY8" fmla="*/ 1244079 h 1272150"/>
              <a:gd name="connsiteX9" fmla="*/ 1004283 w 1623393"/>
              <a:gd name="connsiteY9" fmla="*/ 1265795 h 1272150"/>
              <a:gd name="connsiteX10" fmla="*/ 600794 w 1623393"/>
              <a:gd name="connsiteY10" fmla="*/ 1238716 h 1272150"/>
              <a:gd name="connsiteX11" fmla="*/ 242645 w 1623393"/>
              <a:gd name="connsiteY11" fmla="*/ 1070915 h 1272150"/>
              <a:gd name="connsiteX12" fmla="*/ 60760 w 1623393"/>
              <a:gd name="connsiteY12" fmla="*/ 1131857 h 1272150"/>
              <a:gd name="connsiteX13" fmla="*/ 0 w 1623393"/>
              <a:gd name="connsiteY13" fmla="*/ 1138903 h 1272150"/>
              <a:gd name="connsiteX14" fmla="*/ 0 w 1623393"/>
              <a:gd name="connsiteY14" fmla="*/ 0 h 1272150"/>
              <a:gd name="connsiteX0" fmla="*/ 0 w 1623393"/>
              <a:gd name="connsiteY0" fmla="*/ 0 h 1272150"/>
              <a:gd name="connsiteX1" fmla="*/ 1261685 w 1623393"/>
              <a:gd name="connsiteY1" fmla="*/ 0 h 1272150"/>
              <a:gd name="connsiteX2" fmla="*/ 1291923 w 1623393"/>
              <a:gd name="connsiteY2" fmla="*/ 16273 h 1272150"/>
              <a:gd name="connsiteX3" fmla="*/ 1492460 w 1623393"/>
              <a:gd name="connsiteY3" fmla="*/ 93820 h 1272150"/>
              <a:gd name="connsiteX4" fmla="*/ 1620075 w 1623393"/>
              <a:gd name="connsiteY4" fmla="*/ 320393 h 1272150"/>
              <a:gd name="connsiteX5" fmla="*/ 1451272 w 1623393"/>
              <a:gd name="connsiteY5" fmla="*/ 526736 h 1272150"/>
              <a:gd name="connsiteX6" fmla="*/ 1417257 w 1623393"/>
              <a:gd name="connsiteY6" fmla="*/ 897056 h 1272150"/>
              <a:gd name="connsiteX7" fmla="*/ 1444096 w 1623393"/>
              <a:gd name="connsiteY7" fmla="*/ 1078996 h 1272150"/>
              <a:gd name="connsiteX8" fmla="*/ 1322052 w 1623393"/>
              <a:gd name="connsiteY8" fmla="*/ 1244079 h 1272150"/>
              <a:gd name="connsiteX9" fmla="*/ 1004283 w 1623393"/>
              <a:gd name="connsiteY9" fmla="*/ 1265795 h 1272150"/>
              <a:gd name="connsiteX10" fmla="*/ 600794 w 1623393"/>
              <a:gd name="connsiteY10" fmla="*/ 1238716 h 1272150"/>
              <a:gd name="connsiteX11" fmla="*/ 242645 w 1623393"/>
              <a:gd name="connsiteY11" fmla="*/ 1070915 h 1272150"/>
              <a:gd name="connsiteX12" fmla="*/ 60760 w 1623393"/>
              <a:gd name="connsiteY12" fmla="*/ 1131857 h 1272150"/>
              <a:gd name="connsiteX13" fmla="*/ 0 w 1623393"/>
              <a:gd name="connsiteY13" fmla="*/ 1138903 h 1272150"/>
              <a:gd name="connsiteX14" fmla="*/ 0 w 1623393"/>
              <a:gd name="connsiteY14" fmla="*/ 0 h 127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3393" h="1272150">
                <a:moveTo>
                  <a:pt x="0" y="0"/>
                </a:moveTo>
                <a:lnTo>
                  <a:pt x="1261685" y="0"/>
                </a:lnTo>
                <a:lnTo>
                  <a:pt x="1291923" y="16273"/>
                </a:lnTo>
                <a:cubicBezTo>
                  <a:pt x="1357418" y="46617"/>
                  <a:pt x="1429666" y="55384"/>
                  <a:pt x="1492460" y="93820"/>
                </a:cubicBezTo>
                <a:cubicBezTo>
                  <a:pt x="1569434" y="141023"/>
                  <a:pt x="1639656" y="223964"/>
                  <a:pt x="1620075" y="320393"/>
                </a:cubicBezTo>
                <a:cubicBezTo>
                  <a:pt x="1601169" y="412101"/>
                  <a:pt x="1485075" y="430626"/>
                  <a:pt x="1451272" y="526736"/>
                </a:cubicBezTo>
                <a:cubicBezTo>
                  <a:pt x="1417469" y="622846"/>
                  <a:pt x="1353112" y="745333"/>
                  <a:pt x="1417257" y="897056"/>
                </a:cubicBezTo>
                <a:cubicBezTo>
                  <a:pt x="1438864" y="947631"/>
                  <a:pt x="1453549" y="1025050"/>
                  <a:pt x="1444096" y="1078996"/>
                </a:cubicBezTo>
                <a:cubicBezTo>
                  <a:pt x="1433292" y="1145754"/>
                  <a:pt x="1395354" y="1212946"/>
                  <a:pt x="1322052" y="1244079"/>
                </a:cubicBezTo>
                <a:cubicBezTo>
                  <a:pt x="1248750" y="1275212"/>
                  <a:pt x="1124493" y="1266689"/>
                  <a:pt x="1004283" y="1265795"/>
                </a:cubicBezTo>
                <a:cubicBezTo>
                  <a:pt x="884073" y="1264901"/>
                  <a:pt x="692623" y="1292662"/>
                  <a:pt x="600794" y="1238716"/>
                </a:cubicBezTo>
                <a:cubicBezTo>
                  <a:pt x="447521" y="1149706"/>
                  <a:pt x="409422" y="1009552"/>
                  <a:pt x="242645" y="1070915"/>
                </a:cubicBezTo>
                <a:cubicBezTo>
                  <a:pt x="183902" y="1092831"/>
                  <a:pt x="122289" y="1117949"/>
                  <a:pt x="60760" y="1131857"/>
                </a:cubicBezTo>
                <a:lnTo>
                  <a:pt x="0" y="1138903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lum/>
            </a:blip>
            <a:srcRect/>
            <a:stretch>
              <a:fillRect t="-20438" r="-86067"/>
            </a:stretch>
          </a:blip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dirty="0">
              <a:latin typeface="字魂6号-日记插画体" panose="00000500000000000000" pitchFamily="2" charset="-122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E57B45-75DD-4CBA-890E-C015D92B1AFD}"/>
              </a:ext>
            </a:extLst>
          </p:cNvPr>
          <p:cNvGrpSpPr/>
          <p:nvPr/>
        </p:nvGrpSpPr>
        <p:grpSpPr>
          <a:xfrm>
            <a:off x="930603" y="1457231"/>
            <a:ext cx="4578680" cy="4551218"/>
            <a:chOff x="930603" y="1457231"/>
            <a:chExt cx="4578680" cy="455121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661DA57-34DB-4F4F-BD39-7A4FD24F1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2" t="11209" r="30345" b="6359"/>
            <a:stretch/>
          </p:blipFill>
          <p:spPr>
            <a:xfrm>
              <a:off x="930603" y="1457231"/>
              <a:ext cx="4578680" cy="4551218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21118C-948B-4F5D-B057-80317712629C}"/>
                </a:ext>
              </a:extLst>
            </p:cNvPr>
            <p:cNvSpPr/>
            <p:nvPr/>
          </p:nvSpPr>
          <p:spPr>
            <a:xfrm>
              <a:off x="3509796" y="2473387"/>
              <a:ext cx="46812" cy="55323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FEB908-F652-4EBC-9900-7C1E02EDE4CF}"/>
                </a:ext>
              </a:extLst>
            </p:cNvPr>
            <p:cNvSpPr/>
            <p:nvPr/>
          </p:nvSpPr>
          <p:spPr>
            <a:xfrm>
              <a:off x="3302897" y="2473387"/>
              <a:ext cx="46812" cy="55323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ABEE6466-95C6-43C1-9902-1CEEA2D03BE6}"/>
                </a:ext>
              </a:extLst>
            </p:cNvPr>
            <p:cNvSpPr/>
            <p:nvPr/>
          </p:nvSpPr>
          <p:spPr>
            <a:xfrm rot="10800000">
              <a:off x="3375499" y="2549987"/>
              <a:ext cx="80503" cy="95140"/>
            </a:xfrm>
            <a:prstGeom prst="blockArc">
              <a:avLst>
                <a:gd name="adj1" fmla="val 12553449"/>
                <a:gd name="adj2" fmla="val 19823826"/>
                <a:gd name="adj3" fmla="val 21247"/>
              </a:avLst>
            </a:prstGeom>
            <a:solidFill>
              <a:srgbClr val="DA5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4385BD2-CDA6-49F2-895D-DA3453204FF1}"/>
              </a:ext>
            </a:extLst>
          </p:cNvPr>
          <p:cNvSpPr/>
          <p:nvPr/>
        </p:nvSpPr>
        <p:spPr>
          <a:xfrm>
            <a:off x="4090737" y="490888"/>
            <a:ext cx="4196615" cy="779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73881C-3DC3-4003-930F-102EC12046AE}"/>
              </a:ext>
            </a:extLst>
          </p:cNvPr>
          <p:cNvSpPr/>
          <p:nvPr/>
        </p:nvSpPr>
        <p:spPr>
          <a:xfrm>
            <a:off x="684237" y="564042"/>
            <a:ext cx="5330944" cy="70649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Mục tiêu bài học :</a:t>
            </a:r>
            <a:endParaRPr lang="en-US" sz="1600" b="1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grpSp>
        <p:nvGrpSpPr>
          <p:cNvPr id="38" name="组合 18">
            <a:extLst>
              <a:ext uri="{FF2B5EF4-FFF2-40B4-BE49-F238E27FC236}">
                <a16:creationId xmlns:a16="http://schemas.microsoft.com/office/drawing/2014/main" id="{C178E136-8BCF-4A5F-B348-ECA365D8FE55}"/>
              </a:ext>
            </a:extLst>
          </p:cNvPr>
          <p:cNvGrpSpPr/>
          <p:nvPr/>
        </p:nvGrpSpPr>
        <p:grpSpPr>
          <a:xfrm>
            <a:off x="5956858" y="1427028"/>
            <a:ext cx="5539725" cy="830997"/>
            <a:chOff x="4134910" y="1274470"/>
            <a:chExt cx="7064024" cy="1059653"/>
          </a:xfrm>
        </p:grpSpPr>
        <p:sp>
          <p:nvSpPr>
            <p:cNvPr id="39" name="矩形: 圆角 3">
              <a:extLst>
                <a:ext uri="{FF2B5EF4-FFF2-40B4-BE49-F238E27FC236}">
                  <a16:creationId xmlns:a16="http://schemas.microsoft.com/office/drawing/2014/main" id="{91A6162A-2F0D-4C2B-A380-21D21120B48E}"/>
                </a:ext>
              </a:extLst>
            </p:cNvPr>
            <p:cNvSpPr/>
            <p:nvPr/>
          </p:nvSpPr>
          <p:spPr>
            <a:xfrm>
              <a:off x="5286976" y="1274470"/>
              <a:ext cx="5911958" cy="10596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椭圆 4">
              <a:extLst>
                <a:ext uri="{FF2B5EF4-FFF2-40B4-BE49-F238E27FC236}">
                  <a16:creationId xmlns:a16="http://schemas.microsoft.com/office/drawing/2014/main" id="{79B5EF33-76D7-4804-8C1B-4B25DDD32FE9}"/>
                </a:ext>
              </a:extLst>
            </p:cNvPr>
            <p:cNvSpPr/>
            <p:nvPr/>
          </p:nvSpPr>
          <p:spPr>
            <a:xfrm>
              <a:off x="4134910" y="1452444"/>
              <a:ext cx="759520" cy="75952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18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rgbClr val="0018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  <a:endParaRPr lang="zh-CN" altLang="en-US" sz="2400" dirty="0">
                <a:solidFill>
                  <a:srgbClr val="001843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矩形 5">
              <a:extLst>
                <a:ext uri="{FF2B5EF4-FFF2-40B4-BE49-F238E27FC236}">
                  <a16:creationId xmlns:a16="http://schemas.microsoft.com/office/drawing/2014/main" id="{AA84DA36-3EE0-43F0-A94A-565EF570E0CA}"/>
                </a:ext>
              </a:extLst>
            </p:cNvPr>
            <p:cNvSpPr/>
            <p:nvPr/>
          </p:nvSpPr>
          <p:spPr>
            <a:xfrm>
              <a:off x="5498449" y="1410925"/>
              <a:ext cx="5572360" cy="824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dirty="0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dirty="0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bài</a:t>
              </a:r>
              <a:r>
                <a:rPr lang="en-US" dirty="0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dirty="0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chính</a:t>
              </a:r>
              <a:r>
                <a:rPr lang="en-US" dirty="0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tả</a:t>
              </a:r>
              <a:r>
                <a:rPr lang="en-US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: </a:t>
              </a:r>
              <a:r>
                <a:rPr lang="vi-V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Tiếng đàn ba-la-lai-ca trên sông Đà</a:t>
              </a:r>
              <a:endParaRPr lang="zh-CN" altLang="en-US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5C567A11-50F7-43A6-BDEA-053076113210}"/>
              </a:ext>
            </a:extLst>
          </p:cNvPr>
          <p:cNvSpPr/>
          <p:nvPr/>
        </p:nvSpPr>
        <p:spPr>
          <a:xfrm>
            <a:off x="5473233" y="4270440"/>
            <a:ext cx="1431622" cy="21532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组合 20">
            <a:extLst>
              <a:ext uri="{FF2B5EF4-FFF2-40B4-BE49-F238E27FC236}">
                <a16:creationId xmlns:a16="http://schemas.microsoft.com/office/drawing/2014/main" id="{43ECEE1B-49F2-4997-B4B0-66A073400652}"/>
              </a:ext>
            </a:extLst>
          </p:cNvPr>
          <p:cNvGrpSpPr/>
          <p:nvPr/>
        </p:nvGrpSpPr>
        <p:grpSpPr>
          <a:xfrm>
            <a:off x="5999668" y="3448966"/>
            <a:ext cx="5496914" cy="830999"/>
            <a:chOff x="5379425" y="3290897"/>
            <a:chExt cx="7009435" cy="747698"/>
          </a:xfrm>
        </p:grpSpPr>
        <p:sp>
          <p:nvSpPr>
            <p:cNvPr id="43" name="矩形: 圆角 7">
              <a:extLst>
                <a:ext uri="{FF2B5EF4-FFF2-40B4-BE49-F238E27FC236}">
                  <a16:creationId xmlns:a16="http://schemas.microsoft.com/office/drawing/2014/main" id="{70C09C30-0199-43CD-B01B-D19060E24497}"/>
                </a:ext>
              </a:extLst>
            </p:cNvPr>
            <p:cNvSpPr/>
            <p:nvPr/>
          </p:nvSpPr>
          <p:spPr>
            <a:xfrm>
              <a:off x="6476904" y="3290897"/>
              <a:ext cx="5911956" cy="7476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椭圆 8">
              <a:extLst>
                <a:ext uri="{FF2B5EF4-FFF2-40B4-BE49-F238E27FC236}">
                  <a16:creationId xmlns:a16="http://schemas.microsoft.com/office/drawing/2014/main" id="{7C704B5F-D505-4662-BD6A-33B3EB66DA9E}"/>
                </a:ext>
              </a:extLst>
            </p:cNvPr>
            <p:cNvSpPr/>
            <p:nvPr/>
          </p:nvSpPr>
          <p:spPr>
            <a:xfrm>
              <a:off x="5379425" y="3387567"/>
              <a:ext cx="751817" cy="55435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18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zh-CN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矩形 9">
              <a:extLst>
                <a:ext uri="{FF2B5EF4-FFF2-40B4-BE49-F238E27FC236}">
                  <a16:creationId xmlns:a16="http://schemas.microsoft.com/office/drawing/2014/main" id="{2B93E333-D7EC-4F38-ADCE-29AA2E5B2A1D}"/>
                </a:ext>
              </a:extLst>
            </p:cNvPr>
            <p:cNvSpPr/>
            <p:nvPr/>
          </p:nvSpPr>
          <p:spPr>
            <a:xfrm>
              <a:off x="6708795" y="3498590"/>
              <a:ext cx="4683401" cy="332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Hoàn thành đúng các bài tập chính tả</a:t>
              </a:r>
              <a:r>
                <a:rPr lang="en-US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.</a:t>
              </a:r>
              <a:endParaRPr lang="zh-CN" altLang="en-US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21">
            <a:extLst>
              <a:ext uri="{FF2B5EF4-FFF2-40B4-BE49-F238E27FC236}">
                <a16:creationId xmlns:a16="http://schemas.microsoft.com/office/drawing/2014/main" id="{D77F7029-1C2F-4A01-995E-7DFE82554360}"/>
              </a:ext>
            </a:extLst>
          </p:cNvPr>
          <p:cNvGrpSpPr/>
          <p:nvPr/>
        </p:nvGrpSpPr>
        <p:grpSpPr>
          <a:xfrm>
            <a:off x="6015181" y="4471530"/>
            <a:ext cx="5494092" cy="830999"/>
            <a:chOff x="5212361" y="4064309"/>
            <a:chExt cx="7005835" cy="1059655"/>
          </a:xfrm>
        </p:grpSpPr>
        <p:sp>
          <p:nvSpPr>
            <p:cNvPr id="47" name="矩形: 圆角 11">
              <a:extLst>
                <a:ext uri="{FF2B5EF4-FFF2-40B4-BE49-F238E27FC236}">
                  <a16:creationId xmlns:a16="http://schemas.microsoft.com/office/drawing/2014/main" id="{530D9383-02A1-4D5C-8AC5-C26CFC06727D}"/>
                </a:ext>
              </a:extLst>
            </p:cNvPr>
            <p:cNvSpPr/>
            <p:nvPr/>
          </p:nvSpPr>
          <p:spPr>
            <a:xfrm>
              <a:off x="6306241" y="4064309"/>
              <a:ext cx="5911955" cy="10596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椭圆 12">
              <a:extLst>
                <a:ext uri="{FF2B5EF4-FFF2-40B4-BE49-F238E27FC236}">
                  <a16:creationId xmlns:a16="http://schemas.microsoft.com/office/drawing/2014/main" id="{1DA71E54-F360-4D99-9DEB-7B9CC8047E70}"/>
                </a:ext>
              </a:extLst>
            </p:cNvPr>
            <p:cNvSpPr/>
            <p:nvPr/>
          </p:nvSpPr>
          <p:spPr>
            <a:xfrm>
              <a:off x="5212361" y="4226274"/>
              <a:ext cx="751817" cy="75181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18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zh-CN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矩形 13">
              <a:extLst>
                <a:ext uri="{FF2B5EF4-FFF2-40B4-BE49-F238E27FC236}">
                  <a16:creationId xmlns:a16="http://schemas.microsoft.com/office/drawing/2014/main" id="{2B39FF09-88F0-437E-B324-469CFF9EA843}"/>
                </a:ext>
              </a:extLst>
            </p:cNvPr>
            <p:cNvSpPr/>
            <p:nvPr/>
          </p:nvSpPr>
          <p:spPr>
            <a:xfrm>
              <a:off x="6569374" y="4378281"/>
              <a:ext cx="3657272" cy="47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Có ý thức viết đúng chính tả.</a:t>
              </a:r>
              <a:endParaRPr lang="zh-CN" altLang="en-US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19">
            <a:extLst>
              <a:ext uri="{FF2B5EF4-FFF2-40B4-BE49-F238E27FC236}">
                <a16:creationId xmlns:a16="http://schemas.microsoft.com/office/drawing/2014/main" id="{A08D4598-2913-4730-A3CA-304134CED312}"/>
              </a:ext>
            </a:extLst>
          </p:cNvPr>
          <p:cNvGrpSpPr/>
          <p:nvPr/>
        </p:nvGrpSpPr>
        <p:grpSpPr>
          <a:xfrm>
            <a:off x="5996648" y="2426402"/>
            <a:ext cx="5499934" cy="830999"/>
            <a:chOff x="5381327" y="2431105"/>
            <a:chExt cx="7013285" cy="1059655"/>
          </a:xfrm>
        </p:grpSpPr>
        <p:sp>
          <p:nvSpPr>
            <p:cNvPr id="51" name="矩形: 圆角 15">
              <a:extLst>
                <a:ext uri="{FF2B5EF4-FFF2-40B4-BE49-F238E27FC236}">
                  <a16:creationId xmlns:a16="http://schemas.microsoft.com/office/drawing/2014/main" id="{5B482827-19DD-4522-B177-C080E88B28A3}"/>
                </a:ext>
              </a:extLst>
            </p:cNvPr>
            <p:cNvSpPr/>
            <p:nvPr/>
          </p:nvSpPr>
          <p:spPr>
            <a:xfrm>
              <a:off x="6482655" y="2431105"/>
              <a:ext cx="5911957" cy="10596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椭圆 16">
              <a:extLst>
                <a:ext uri="{FF2B5EF4-FFF2-40B4-BE49-F238E27FC236}">
                  <a16:creationId xmlns:a16="http://schemas.microsoft.com/office/drawing/2014/main" id="{E6647540-6AB3-479B-9124-8D9E91414A43}"/>
                </a:ext>
              </a:extLst>
            </p:cNvPr>
            <p:cNvSpPr/>
            <p:nvPr/>
          </p:nvSpPr>
          <p:spPr>
            <a:xfrm>
              <a:off x="5381327" y="2569272"/>
              <a:ext cx="759520" cy="75952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18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rgbClr val="0018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zh-CN" altLang="en-US" sz="2400" dirty="0">
                <a:solidFill>
                  <a:srgbClr val="001843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矩形 17">
              <a:extLst>
                <a:ext uri="{FF2B5EF4-FFF2-40B4-BE49-F238E27FC236}">
                  <a16:creationId xmlns:a16="http://schemas.microsoft.com/office/drawing/2014/main" id="{343DC70C-6519-4E9F-8BDA-981D84B80933}"/>
                </a:ext>
              </a:extLst>
            </p:cNvPr>
            <p:cNvSpPr/>
            <p:nvPr/>
          </p:nvSpPr>
          <p:spPr>
            <a:xfrm>
              <a:off x="6714548" y="2548844"/>
              <a:ext cx="5320500" cy="824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Viết đúng bài  chính tả. Trình bày đúng các</a:t>
              </a:r>
            </a:p>
            <a:p>
              <a:pPr algn="just"/>
              <a:r>
                <a:rPr lang="vi-VN">
                  <a:ln>
                    <a:solidFill>
                      <a:sysClr val="windowText" lastClr="000000"/>
                    </a:solidFill>
                  </a:ln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khổ thơ, dòng thơ theo thể thơ tự do.</a:t>
              </a:r>
              <a:endParaRPr lang="en-US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3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31307A-4B40-47B6-9314-96194E25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9517DFF-A0B3-409A-A31E-F78CFA98B8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2" t="34089" r="8636"/>
          <a:stretch/>
        </p:blipFill>
        <p:spPr>
          <a:xfrm>
            <a:off x="9586659" y="59572"/>
            <a:ext cx="2614170" cy="38808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EDC24AA-B31D-4212-87C9-535F497B0E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t="19308" r="68570" b="12886"/>
          <a:stretch/>
        </p:blipFill>
        <p:spPr>
          <a:xfrm>
            <a:off x="0" y="3332580"/>
            <a:ext cx="1956577" cy="35254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032C45-41E7-47B8-BF86-6D7CC1C0EA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91239" y="40180"/>
            <a:ext cx="1865338" cy="171219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0D07E35-411B-4A0A-84B9-2A6CB8A1C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10335491" y="4317930"/>
            <a:ext cx="1865338" cy="17121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83C737-6210-478F-89A6-9F610FB6F8C2}"/>
              </a:ext>
            </a:extLst>
          </p:cNvPr>
          <p:cNvGrpSpPr/>
          <p:nvPr/>
        </p:nvGrpSpPr>
        <p:grpSpPr>
          <a:xfrm>
            <a:off x="1086651" y="-1"/>
            <a:ext cx="2622071" cy="5596879"/>
            <a:chOff x="1805699" y="-1"/>
            <a:chExt cx="3129984" cy="668103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7C6D961-ADB5-47EC-BB5C-1C645BBB8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12" r="77132"/>
            <a:stretch/>
          </p:blipFill>
          <p:spPr>
            <a:xfrm flipH="1">
              <a:off x="1805699" y="-1"/>
              <a:ext cx="3129984" cy="6681032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5E9CDE-7CE4-446C-B77F-9B9C3192DDEB}"/>
                </a:ext>
              </a:extLst>
            </p:cNvPr>
            <p:cNvSpPr/>
            <p:nvPr/>
          </p:nvSpPr>
          <p:spPr>
            <a:xfrm>
              <a:off x="3396403" y="3253104"/>
              <a:ext cx="55880" cy="66040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C967F25-EDAD-42F0-B92B-A53F19B2B2FE}"/>
                </a:ext>
              </a:extLst>
            </p:cNvPr>
            <p:cNvSpPr/>
            <p:nvPr/>
          </p:nvSpPr>
          <p:spPr>
            <a:xfrm>
              <a:off x="3152533" y="3265807"/>
              <a:ext cx="55880" cy="66040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447B5AF7-BF42-4CDD-92E8-94044D2B9039}"/>
                </a:ext>
              </a:extLst>
            </p:cNvPr>
            <p:cNvSpPr/>
            <p:nvPr/>
          </p:nvSpPr>
          <p:spPr>
            <a:xfrm rot="10800000">
              <a:off x="3254359" y="3357245"/>
              <a:ext cx="96097" cy="113569"/>
            </a:xfrm>
            <a:prstGeom prst="blockArc">
              <a:avLst>
                <a:gd name="adj1" fmla="val 12553449"/>
                <a:gd name="adj2" fmla="val 19823826"/>
                <a:gd name="adj3" fmla="val 21247"/>
              </a:avLst>
            </a:prstGeom>
            <a:solidFill>
              <a:srgbClr val="DA5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3138F42-FC58-406E-B306-1802E4729F2B}"/>
              </a:ext>
            </a:extLst>
          </p:cNvPr>
          <p:cNvSpPr/>
          <p:nvPr/>
        </p:nvSpPr>
        <p:spPr>
          <a:xfrm>
            <a:off x="3614362" y="1279939"/>
            <a:ext cx="6131847" cy="1108906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CÁC HOẠT ĐỘNG :</a:t>
            </a:r>
            <a:endParaRPr lang="en-US" sz="1600" b="1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3E3E66-D17D-49E4-AFF3-7FDD8C17CCDC}"/>
              </a:ext>
            </a:extLst>
          </p:cNvPr>
          <p:cNvSpPr/>
          <p:nvPr/>
        </p:nvSpPr>
        <p:spPr>
          <a:xfrm>
            <a:off x="3754044" y="2920587"/>
            <a:ext cx="1108906" cy="1108906"/>
          </a:xfrm>
          <a:prstGeom prst="ellipse">
            <a:avLst/>
          </a:prstGeom>
          <a:solidFill>
            <a:srgbClr val="FF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endParaRPr lang="en-US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81A2F8-3B52-41D2-8181-1FF9D2312A65}"/>
              </a:ext>
            </a:extLst>
          </p:cNvPr>
          <p:cNvSpPr/>
          <p:nvPr/>
        </p:nvSpPr>
        <p:spPr>
          <a:xfrm>
            <a:off x="3754044" y="4643506"/>
            <a:ext cx="1108906" cy="1108906"/>
          </a:xfrm>
          <a:prstGeom prst="ellipse">
            <a:avLst/>
          </a:prstGeom>
          <a:solidFill>
            <a:srgbClr val="FF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en-US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02B8A3-B769-4C4C-BD21-BAF935B23CC0}"/>
              </a:ext>
            </a:extLst>
          </p:cNvPr>
          <p:cNvSpPr/>
          <p:nvPr/>
        </p:nvSpPr>
        <p:spPr>
          <a:xfrm>
            <a:off x="5079575" y="3013375"/>
            <a:ext cx="3377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Nghe - viết</a:t>
            </a:r>
            <a:endParaRPr lang="en-US" sz="54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339F40-B4BD-49D4-AF99-A0A203521F22}"/>
              </a:ext>
            </a:extLst>
          </p:cNvPr>
          <p:cNvSpPr/>
          <p:nvPr/>
        </p:nvSpPr>
        <p:spPr>
          <a:xfrm>
            <a:off x="5079575" y="4791932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tập chính tả</a:t>
            </a:r>
            <a:endParaRPr lang="en-US" sz="54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70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 animBg="1"/>
      <p:bldP spid="36" grpId="0" animBg="1"/>
      <p:bldP spid="3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A81FD6ED-6B71-42CE-B26A-5F7610F49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484"/>
            <a:ext cx="12192000" cy="68709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6D09E17-A81A-44A1-8D7A-F97ED1623C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9"/>
          <a:stretch/>
        </p:blipFill>
        <p:spPr>
          <a:xfrm>
            <a:off x="3766302" y="1828801"/>
            <a:ext cx="8391062" cy="50288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5B63F1-0DE2-4BFD-9CDC-8622EF047A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 r="75881" b="5299"/>
          <a:stretch/>
        </p:blipFill>
        <p:spPr>
          <a:xfrm>
            <a:off x="0" y="85693"/>
            <a:ext cx="4306883" cy="67723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9180C2-5D61-4105-91A4-7E75F7355D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5" t="66214"/>
          <a:stretch/>
        </p:blipFill>
        <p:spPr>
          <a:xfrm>
            <a:off x="8219208" y="4540827"/>
            <a:ext cx="3972791" cy="2316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429E63C-00D0-4C12-B5E8-60B17EBDFD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0" r="92585" b="50303"/>
          <a:stretch/>
        </p:blipFill>
        <p:spPr>
          <a:xfrm rot="16200000">
            <a:off x="4466736" y="4954782"/>
            <a:ext cx="1408951" cy="23968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4A6804-3C16-413F-ACDA-5FDA13B311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218209" y="5145483"/>
            <a:ext cx="1865338" cy="17121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7E8230-26DE-408C-80AB-7C6290A5F4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10290053" y="344596"/>
            <a:ext cx="1865338" cy="17121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8CE98F9-A628-4975-B00F-89BAE9C3A6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3972793" y="7129"/>
            <a:ext cx="1865338" cy="17121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2F4FB1-E570-4445-B30B-B25D5C100A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84701" r="88835"/>
          <a:stretch/>
        </p:blipFill>
        <p:spPr>
          <a:xfrm>
            <a:off x="2301756" y="5152291"/>
            <a:ext cx="1865338" cy="17121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5C955F6-0440-44A6-B973-D84E049E30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11273192" y="5145483"/>
            <a:ext cx="790654" cy="12864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C51E-6062-4C05-8055-29A20A0B25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10877865" y="2983343"/>
            <a:ext cx="790654" cy="12864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E46F616-1616-4C01-998D-81B5F0FF4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9088733" y="271847"/>
            <a:ext cx="790654" cy="128649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CA153EF-E8C1-4A3D-96E6-0E95F60E3B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0" t="79245" r="1051" b="6208"/>
          <a:stretch/>
        </p:blipFill>
        <p:spPr>
          <a:xfrm>
            <a:off x="7070304" y="2181763"/>
            <a:ext cx="790654" cy="1286490"/>
          </a:xfrm>
          <a:prstGeom prst="rect">
            <a:avLst/>
          </a:prstGeom>
        </p:spPr>
      </p:pic>
      <p:pic>
        <p:nvPicPr>
          <p:cNvPr id="27" name="34358226 — 鼓点轻快的卡通可爱版">
            <a:hlinkClick r:id="" action="ppaction://media"/>
            <a:extLst>
              <a:ext uri="{FF2B5EF4-FFF2-40B4-BE49-F238E27FC236}">
                <a16:creationId xmlns:a16="http://schemas.microsoft.com/office/drawing/2014/main" id="{35FA97F6-DCBD-42A6-9763-4902E54C0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8209" y="-684633"/>
            <a:ext cx="487363" cy="48736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2FE53AF-DBDA-455F-872B-AEF9EBDC2161}"/>
              </a:ext>
            </a:extLst>
          </p:cNvPr>
          <p:cNvGrpSpPr/>
          <p:nvPr/>
        </p:nvGrpSpPr>
        <p:grpSpPr>
          <a:xfrm rot="320761">
            <a:off x="6570487" y="2393502"/>
            <a:ext cx="5579429" cy="4572088"/>
            <a:chOff x="7321950" y="3042467"/>
            <a:chExt cx="4635490" cy="3798573"/>
          </a:xfrm>
        </p:grpSpPr>
        <p:pic>
          <p:nvPicPr>
            <p:cNvPr id="29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4ADA87EF-9EBD-4617-BB2B-D21F7B467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3C9DE5E-76DB-4ACF-A380-A3ECB8367CD2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31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05D4CAD1-FF78-449E-A11E-D5F907176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A79211B-17C1-42A7-9B29-560150BB2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28A3ED3-5AC6-40CE-B37C-5FC9444CDEAD}"/>
              </a:ext>
            </a:extLst>
          </p:cNvPr>
          <p:cNvSpPr/>
          <p:nvPr/>
        </p:nvSpPr>
        <p:spPr>
          <a:xfrm>
            <a:off x="3985669" y="294116"/>
            <a:ext cx="4195920" cy="91763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Hoạt động 1 :</a:t>
            </a:r>
            <a:endParaRPr lang="en-US" sz="1600" b="1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12C725-5050-4FC4-8840-A58A139C451A}"/>
              </a:ext>
            </a:extLst>
          </p:cNvPr>
          <p:cNvSpPr/>
          <p:nvPr/>
        </p:nvSpPr>
        <p:spPr>
          <a:xfrm>
            <a:off x="2480151" y="1231770"/>
            <a:ext cx="7231695" cy="1811784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Nghe – viết</a:t>
            </a:r>
            <a:endParaRPr lang="en-US" sz="16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DFB196-C943-44CE-8447-609CA9BD1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/>
          <a:stretch/>
        </p:blipFill>
        <p:spPr>
          <a:xfrm>
            <a:off x="38500" y="4448465"/>
            <a:ext cx="3221255" cy="1989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0D7DB-6CBD-4716-8688-E13CAB62E7FF}"/>
              </a:ext>
            </a:extLst>
          </p:cNvPr>
          <p:cNvSpPr/>
          <p:nvPr/>
        </p:nvSpPr>
        <p:spPr>
          <a:xfrm>
            <a:off x="4158114" y="452387"/>
            <a:ext cx="4052235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FFAA7-2976-457C-8C52-A7CE92FDE157}"/>
              </a:ext>
            </a:extLst>
          </p:cNvPr>
          <p:cNvGrpSpPr/>
          <p:nvPr/>
        </p:nvGrpSpPr>
        <p:grpSpPr>
          <a:xfrm rot="320761">
            <a:off x="9084441" y="-4247"/>
            <a:ext cx="3158277" cy="2588064"/>
            <a:chOff x="7321950" y="3042467"/>
            <a:chExt cx="4635490" cy="3798573"/>
          </a:xfrm>
        </p:grpSpPr>
        <p:pic>
          <p:nvPicPr>
            <p:cNvPr id="14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7EB605F7-CC2C-405E-BDA7-23A092345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612264-93FC-4186-9228-5361B14FE581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16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5A208FB5-F7FA-4B33-A026-4F4B131F6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B1E139-3C13-4F91-89A5-CC9A13DBF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id="{7EE5423A-EA6A-4347-AF1C-D4073A8E9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2240731"/>
            <a:ext cx="5000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Trên sông Đà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Một đêm trăng chơi vơi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Tôi đã nghe tiếng ba-la-lai-ca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Một cô gái Nga mái tóc màu hạt dẻ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Ngón tay đan trên những sợi dây đồng.	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endParaRPr lang="en-US" altLang="en-US" sz="2000" b="1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8F86D6-6153-4F3D-B607-ADF63BCDD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075" y="2221497"/>
            <a:ext cx="529207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Lúc ấy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Cả công trường say ngủ cạnh dòng sông	</a:t>
            </a:r>
            <a:endParaRPr lang="en-US" altLang="en-US" sz="200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Những tháp khoan nhô lên trời ngẫm nghĩ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Những xe ủi, xe ben sóng vai nhau nằm nghỉ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Chỉ còn tiếng đàn ngân nga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Với một dòng trăng lấp loáng sông Đà.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Ngày mai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Chiếc đập lớn nối liền hai khối núi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Biển sẽ nằm bỡ ngỡ giữa cao nguyên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Sông Đà chia ánh sáng đi muôn ngả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Từ công trình thủy điện lớn đầu tiên.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			Quang Huy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			</a:t>
            </a:r>
            <a:endParaRPr lang="en-US" altLang="en-US" sz="200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B6E92D-E163-44DF-A2A8-5F7B110B2027}"/>
              </a:ext>
            </a:extLst>
          </p:cNvPr>
          <p:cNvSpPr/>
          <p:nvPr/>
        </p:nvSpPr>
        <p:spPr>
          <a:xfrm>
            <a:off x="4158114" y="529425"/>
            <a:ext cx="2144875" cy="4690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2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2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1C1D1D-D9E4-4497-9DFE-746DDD7FD86B}"/>
              </a:ext>
            </a:extLst>
          </p:cNvPr>
          <p:cNvSpPr/>
          <p:nvPr/>
        </p:nvSpPr>
        <p:spPr>
          <a:xfrm>
            <a:off x="1778727" y="1063666"/>
            <a:ext cx="7526956" cy="680718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  <a:r>
              <a:rPr lang="en-US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 </a:t>
            </a:r>
            <a:r>
              <a:rPr lang="vi-VN" sz="14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4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DFB196-C943-44CE-8447-609CA9BD1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/>
          <a:stretch/>
        </p:blipFill>
        <p:spPr>
          <a:xfrm>
            <a:off x="38500" y="4448465"/>
            <a:ext cx="3221255" cy="1989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0D7DB-6CBD-4716-8688-E13CAB62E7FF}"/>
              </a:ext>
            </a:extLst>
          </p:cNvPr>
          <p:cNvSpPr/>
          <p:nvPr/>
        </p:nvSpPr>
        <p:spPr>
          <a:xfrm>
            <a:off x="4158114" y="452387"/>
            <a:ext cx="4052235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7FA33E-926D-4AD7-A252-1051D2CC95EB}"/>
              </a:ext>
            </a:extLst>
          </p:cNvPr>
          <p:cNvSpPr/>
          <p:nvPr/>
        </p:nvSpPr>
        <p:spPr>
          <a:xfrm>
            <a:off x="4158114" y="529425"/>
            <a:ext cx="2144875" cy="4690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2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2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0A9717-E382-4BD7-91F9-2F5FCF8ED787}"/>
              </a:ext>
            </a:extLst>
          </p:cNvPr>
          <p:cNvSpPr/>
          <p:nvPr/>
        </p:nvSpPr>
        <p:spPr>
          <a:xfrm>
            <a:off x="1778727" y="1063666"/>
            <a:ext cx="7526956" cy="680718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  <a:r>
              <a:rPr lang="en-US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 </a:t>
            </a:r>
            <a:r>
              <a:rPr lang="vi-VN" sz="14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4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325EFF-7D55-4E94-B85D-45C300DC3EB8}"/>
              </a:ext>
            </a:extLst>
          </p:cNvPr>
          <p:cNvGrpSpPr/>
          <p:nvPr/>
        </p:nvGrpSpPr>
        <p:grpSpPr>
          <a:xfrm>
            <a:off x="2108200" y="2128214"/>
            <a:ext cx="4648199" cy="680718"/>
            <a:chOff x="2108200" y="2128214"/>
            <a:chExt cx="4648199" cy="68071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8439ABB-B0BE-4C41-A863-6E6A6B3A865A}"/>
                </a:ext>
              </a:extLst>
            </p:cNvPr>
            <p:cNvSpPr/>
            <p:nvPr/>
          </p:nvSpPr>
          <p:spPr>
            <a:xfrm>
              <a:off x="2108200" y="2128214"/>
              <a:ext cx="4419600" cy="680718"/>
            </a:xfrm>
            <a:prstGeom prst="roundRect">
              <a:avLst>
                <a:gd name="adj" fmla="val 46518"/>
              </a:avLst>
            </a:prstGeom>
            <a:solidFill>
              <a:srgbClr val="FF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23">
              <a:extLst>
                <a:ext uri="{FF2B5EF4-FFF2-40B4-BE49-F238E27FC236}">
                  <a16:creationId xmlns:a16="http://schemas.microsoft.com/office/drawing/2014/main" id="{036CEA1E-BA14-4280-B7C7-18BECC550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274" y="2192756"/>
              <a:ext cx="4556125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 thơ c</a:t>
              </a:r>
              <a:r>
                <a:rPr lang="vi-VN" altLang="en-US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a ngợi</a:t>
              </a: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 điều gì? </a:t>
              </a:r>
              <a:endParaRPr lang="en-US" altLang="en-US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E247BA-1CA7-4FBD-88CE-4D38F59BDC06}"/>
              </a:ext>
            </a:extLst>
          </p:cNvPr>
          <p:cNvGrpSpPr/>
          <p:nvPr/>
        </p:nvGrpSpPr>
        <p:grpSpPr>
          <a:xfrm>
            <a:off x="5151906" y="2128214"/>
            <a:ext cx="6424063" cy="4469267"/>
            <a:chOff x="5151906" y="2128214"/>
            <a:chExt cx="6424063" cy="4469267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EEB1F11E-436C-4654-956A-F4E5A749C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3" t="11815" r="29347" b="4693"/>
            <a:stretch/>
          </p:blipFill>
          <p:spPr>
            <a:xfrm>
              <a:off x="5151906" y="2128214"/>
              <a:ext cx="6424063" cy="446926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2E9A152-5E3E-4758-8185-26896C5E1269}"/>
                </a:ext>
              </a:extLst>
            </p:cNvPr>
            <p:cNvSpPr/>
            <p:nvPr/>
          </p:nvSpPr>
          <p:spPr>
            <a:xfrm>
              <a:off x="9549553" y="3091180"/>
              <a:ext cx="55880" cy="66040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699548-7AC2-4882-AC3A-7E0EE32B8350}"/>
                </a:ext>
              </a:extLst>
            </p:cNvPr>
            <p:cNvSpPr/>
            <p:nvPr/>
          </p:nvSpPr>
          <p:spPr>
            <a:xfrm>
              <a:off x="9305683" y="3091180"/>
              <a:ext cx="55880" cy="66040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23125CCC-33B1-41FB-98D1-A55E3A3A7627}"/>
                </a:ext>
              </a:extLst>
            </p:cNvPr>
            <p:cNvSpPr/>
            <p:nvPr/>
          </p:nvSpPr>
          <p:spPr>
            <a:xfrm rot="10800000">
              <a:off x="9407509" y="3157220"/>
              <a:ext cx="96097" cy="113569"/>
            </a:xfrm>
            <a:prstGeom prst="blockArc">
              <a:avLst>
                <a:gd name="adj1" fmla="val 12553449"/>
                <a:gd name="adj2" fmla="val 19823826"/>
                <a:gd name="adj3" fmla="val 21247"/>
              </a:avLst>
            </a:prstGeom>
            <a:solidFill>
              <a:srgbClr val="DA5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 Box 24">
            <a:extLst>
              <a:ext uri="{FF2B5EF4-FFF2-40B4-BE49-F238E27FC236}">
                <a16:creationId xmlns:a16="http://schemas.microsoft.com/office/drawing/2014/main" id="{A55C6EB3-9E60-4B83-A8C3-B6934C3C7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721" y="2834558"/>
            <a:ext cx="6605351" cy="14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1843"/>
                </a:solidFill>
                <a:latin typeface="Times New Roman" panose="02020603050405020304" pitchFamily="18" charset="0"/>
              </a:rPr>
              <a:t>Bài thơ ca ngợi </a:t>
            </a:r>
            <a:r>
              <a:rPr lang="vi-VN" altLang="en-US" sz="2000" b="1">
                <a:solidFill>
                  <a:srgbClr val="001843"/>
                </a:solidFill>
                <a:latin typeface="Times New Roman" panose="02020603050405020304" pitchFamily="18" charset="0"/>
              </a:rPr>
              <a:t>cảnh </a:t>
            </a:r>
            <a:r>
              <a:rPr lang="en-US" altLang="en-US" sz="2000" b="1">
                <a:solidFill>
                  <a:srgbClr val="001843"/>
                </a:solidFill>
                <a:latin typeface="Times New Roman" panose="02020603050405020304" pitchFamily="18" charset="0"/>
              </a:rPr>
              <a:t>đẹp kì vĩ của công tr</a:t>
            </a:r>
            <a:r>
              <a:rPr lang="vi-VN" altLang="en-US" sz="2000" b="1">
                <a:solidFill>
                  <a:srgbClr val="001843"/>
                </a:solidFill>
                <a:latin typeface="Times New Roman" panose="02020603050405020304" pitchFamily="18" charset="0"/>
              </a:rPr>
              <a:t>ường thủy điện sông Đà cùng với tiếng đàn ba-la-lai-ca trong ánh trăng và ước mơ về tương lai tươi đẹp khi công trình hoàn thành. </a:t>
            </a:r>
            <a:endParaRPr lang="en-US" altLang="en-US" sz="2000" b="1">
              <a:solidFill>
                <a:srgbClr val="00184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DFB196-C943-44CE-8447-609CA9BD1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/>
          <a:stretch/>
        </p:blipFill>
        <p:spPr>
          <a:xfrm>
            <a:off x="38500" y="4448465"/>
            <a:ext cx="3221255" cy="1989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0D7DB-6CBD-4716-8688-E13CAB62E7FF}"/>
              </a:ext>
            </a:extLst>
          </p:cNvPr>
          <p:cNvSpPr/>
          <p:nvPr/>
        </p:nvSpPr>
        <p:spPr>
          <a:xfrm>
            <a:off x="4158114" y="452387"/>
            <a:ext cx="4052235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7FA33E-926D-4AD7-A252-1051D2CC95EB}"/>
              </a:ext>
            </a:extLst>
          </p:cNvPr>
          <p:cNvSpPr/>
          <p:nvPr/>
        </p:nvSpPr>
        <p:spPr>
          <a:xfrm>
            <a:off x="4158114" y="529425"/>
            <a:ext cx="2144875" cy="4690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2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2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0A9717-E382-4BD7-91F9-2F5FCF8ED787}"/>
              </a:ext>
            </a:extLst>
          </p:cNvPr>
          <p:cNvSpPr/>
          <p:nvPr/>
        </p:nvSpPr>
        <p:spPr>
          <a:xfrm>
            <a:off x="1778727" y="1063666"/>
            <a:ext cx="7526956" cy="680718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  <a:r>
              <a:rPr lang="en-US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 </a:t>
            </a:r>
            <a:r>
              <a:rPr lang="vi-VN" sz="14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4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E247BA-1CA7-4FBD-88CE-4D38F59BDC06}"/>
              </a:ext>
            </a:extLst>
          </p:cNvPr>
          <p:cNvGrpSpPr/>
          <p:nvPr/>
        </p:nvGrpSpPr>
        <p:grpSpPr>
          <a:xfrm>
            <a:off x="5151906" y="2128214"/>
            <a:ext cx="6424063" cy="4469267"/>
            <a:chOff x="5151906" y="2128214"/>
            <a:chExt cx="6424063" cy="4469267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EEB1F11E-436C-4654-956A-F4E5A749C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3" t="11815" r="29347" b="4693"/>
            <a:stretch/>
          </p:blipFill>
          <p:spPr>
            <a:xfrm>
              <a:off x="5151906" y="2128214"/>
              <a:ext cx="6424063" cy="446926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2E9A152-5E3E-4758-8185-26896C5E1269}"/>
                </a:ext>
              </a:extLst>
            </p:cNvPr>
            <p:cNvSpPr/>
            <p:nvPr/>
          </p:nvSpPr>
          <p:spPr>
            <a:xfrm>
              <a:off x="9549553" y="3091180"/>
              <a:ext cx="55880" cy="66040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699548-7AC2-4882-AC3A-7E0EE32B8350}"/>
                </a:ext>
              </a:extLst>
            </p:cNvPr>
            <p:cNvSpPr/>
            <p:nvPr/>
          </p:nvSpPr>
          <p:spPr>
            <a:xfrm>
              <a:off x="9305683" y="3091180"/>
              <a:ext cx="55880" cy="66040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23125CCC-33B1-41FB-98D1-A55E3A3A7627}"/>
                </a:ext>
              </a:extLst>
            </p:cNvPr>
            <p:cNvSpPr/>
            <p:nvPr/>
          </p:nvSpPr>
          <p:spPr>
            <a:xfrm rot="10800000">
              <a:off x="9407509" y="3157220"/>
              <a:ext cx="96097" cy="113569"/>
            </a:xfrm>
            <a:prstGeom prst="blockArc">
              <a:avLst>
                <a:gd name="adj1" fmla="val 12553449"/>
                <a:gd name="adj2" fmla="val 19823826"/>
                <a:gd name="adj3" fmla="val 21247"/>
              </a:avLst>
            </a:prstGeom>
            <a:solidFill>
              <a:srgbClr val="DA5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D419EC6-DDA4-45DD-B050-32D6B482D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206" y="3041446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ba-la-lai-ca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F05EA-05DD-49F1-9E54-AE3D7C320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094" y="3500233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tháp khoan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4CE821-0E95-48A3-94C6-3411504CA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556" y="4024108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ngẫm nghĩ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1E0C6D-12A8-4310-A712-C2DFABDD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094" y="4527346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lấp l</a:t>
            </a:r>
            <a:r>
              <a:rPr lang="vi-VN" altLang="en-US" sz="28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oáng</a:t>
            </a:r>
            <a:endParaRPr lang="en-US" altLang="en-US" sz="2800" b="1">
              <a:solidFill>
                <a:srgbClr val="0018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40C2E-8BF7-4540-98DF-845C57445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331" y="5051221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bỡ ngỡ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D0B8C-FB58-4B0C-B699-E86642E5E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756" y="5575096"/>
            <a:ext cx="2755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18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muôn ngả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01509F-C731-4C80-9B5D-483243EE6EB5}"/>
              </a:ext>
            </a:extLst>
          </p:cNvPr>
          <p:cNvGrpSpPr/>
          <p:nvPr/>
        </p:nvGrpSpPr>
        <p:grpSpPr>
          <a:xfrm>
            <a:off x="3149011" y="2244471"/>
            <a:ext cx="3867150" cy="680718"/>
            <a:chOff x="2685698" y="2128214"/>
            <a:chExt cx="4795855" cy="6807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E357FEE-15E3-470B-8D9C-9836590FAA4E}"/>
                </a:ext>
              </a:extLst>
            </p:cNvPr>
            <p:cNvSpPr/>
            <p:nvPr/>
          </p:nvSpPr>
          <p:spPr>
            <a:xfrm>
              <a:off x="2685698" y="2128214"/>
              <a:ext cx="4419600" cy="680718"/>
            </a:xfrm>
            <a:prstGeom prst="roundRect">
              <a:avLst>
                <a:gd name="adj" fmla="val 46518"/>
              </a:avLst>
            </a:prstGeom>
            <a:solidFill>
              <a:srgbClr val="FF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Box 23">
              <a:extLst>
                <a:ext uri="{FF2B5EF4-FFF2-40B4-BE49-F238E27FC236}">
                  <a16:creationId xmlns:a16="http://schemas.microsoft.com/office/drawing/2014/main" id="{4EB2D793-E433-43AD-9DC0-99113E2306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428" y="2192720"/>
              <a:ext cx="4556125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</a:pPr>
              <a:r>
                <a:rPr lang="vi-VN" altLang="en-US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Luyện viết từ khó</a:t>
              </a:r>
              <a:endParaRPr lang="en-US" altLang="en-US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4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3AA3C13-054C-4A3F-8C83-DA30CE9A1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1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DFB196-C943-44CE-8447-609CA9BD1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/>
          <a:stretch/>
        </p:blipFill>
        <p:spPr>
          <a:xfrm>
            <a:off x="38500" y="4448465"/>
            <a:ext cx="3221255" cy="1989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0D7DB-6CBD-4716-8688-E13CAB62E7FF}"/>
              </a:ext>
            </a:extLst>
          </p:cNvPr>
          <p:cNvSpPr/>
          <p:nvPr/>
        </p:nvSpPr>
        <p:spPr>
          <a:xfrm>
            <a:off x="4158114" y="452387"/>
            <a:ext cx="4052235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0FFAA7-2976-457C-8C52-A7CE92FDE157}"/>
              </a:ext>
            </a:extLst>
          </p:cNvPr>
          <p:cNvGrpSpPr/>
          <p:nvPr/>
        </p:nvGrpSpPr>
        <p:grpSpPr>
          <a:xfrm rot="320761">
            <a:off x="9084441" y="-4247"/>
            <a:ext cx="3158277" cy="2588064"/>
            <a:chOff x="7321950" y="3042467"/>
            <a:chExt cx="4635490" cy="3798573"/>
          </a:xfrm>
        </p:grpSpPr>
        <p:pic>
          <p:nvPicPr>
            <p:cNvPr id="14" name="Picture 4" descr="Cresent Moon Cartoon Images Clipart Best - Yellow Moon Black Background -  Png Download (#5398947) - PinClipart">
              <a:extLst>
                <a:ext uri="{FF2B5EF4-FFF2-40B4-BE49-F238E27FC236}">
                  <a16:creationId xmlns:a16="http://schemas.microsoft.com/office/drawing/2014/main" id="{7EB605F7-CC2C-405E-BDA7-23A092345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8387" flipH="1">
              <a:off x="8092919" y="3042467"/>
              <a:ext cx="3864521" cy="37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612264-93FC-4186-9228-5361B14FE581}"/>
                </a:ext>
              </a:extLst>
            </p:cNvPr>
            <p:cNvGrpSpPr/>
            <p:nvPr/>
          </p:nvGrpSpPr>
          <p:grpSpPr>
            <a:xfrm>
              <a:off x="7321950" y="3826380"/>
              <a:ext cx="3167091" cy="2904858"/>
              <a:chOff x="676169" y="3524760"/>
              <a:chExt cx="3167091" cy="2904858"/>
            </a:xfrm>
          </p:grpSpPr>
          <p:pic>
            <p:nvPicPr>
              <p:cNvPr id="16" name="Picture 2" descr="Tập đọc: Tiếng đàn ba-la-lai-ca trên sông Đà">
                <a:extLst>
                  <a:ext uri="{FF2B5EF4-FFF2-40B4-BE49-F238E27FC236}">
                    <a16:creationId xmlns:a16="http://schemas.microsoft.com/office/drawing/2014/main" id="{5A208FB5-F7FA-4B33-A026-4F4B131F6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4695" flipH="1">
                <a:off x="676169" y="4212160"/>
                <a:ext cx="3167091" cy="1663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B1E139-3C13-4F91-89A5-CC9A13DBF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9" b="100000" l="0" r="90180">
                            <a14:foregroundMark x1="41183" y1="60880" x2="58560" y2="81429"/>
                            <a14:foregroundMark x1="23136" y1="43763" x2="23136" y2="43763"/>
                            <a14:backgroundMark x1="5193" y1="35769" x2="41388" y2="43803"/>
                            <a14:backgroundMark x1="52905" y1="42309" x2="60051" y2="59225"/>
                            <a14:backgroundMark x1="83033" y1="50545" x2="71774" y2="64998"/>
                            <a14:backgroundMark x1="56041" y1="41986" x2="43907" y2="54461"/>
                            <a14:backgroundMark x1="55424" y1="39685" x2="64216" y2="41986"/>
                            <a14:backgroundMark x1="70694" y1="52846" x2="66530" y2="59386"/>
                            <a14:backgroundMark x1="70900" y1="50545" x2="69460" y2="526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04"/>
              <a:stretch/>
            </p:blipFill>
            <p:spPr>
              <a:xfrm>
                <a:off x="1681480" y="3524760"/>
                <a:ext cx="2006764" cy="2904858"/>
              </a:xfrm>
              <a:prstGeom prst="rect">
                <a:avLst/>
              </a:prstGeom>
            </p:spPr>
          </p:pic>
        </p:grpSp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id="{7EE5423A-EA6A-4347-AF1C-D4073A8E9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2240731"/>
            <a:ext cx="5000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Trên sông Đà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Một đêm trăng chơi vơi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Tôi đã nghe tiếng ba-la-lai-ca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Một cô gái Nga mái tóc màu hạt dẻ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Ngón tay đan trên những sợi dây đồng.	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endParaRPr lang="en-US" altLang="en-US" sz="2000" b="1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8F86D6-6153-4F3D-B607-ADF63BCDD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075" y="2221497"/>
            <a:ext cx="529207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Lúc ấy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Cả công trường say ngủ cạnh dòng sông	</a:t>
            </a:r>
            <a:endParaRPr lang="en-US" altLang="en-US" sz="200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Những tháp khoan nhô lên trời ngẫm nghĩ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Những xe ủi, xe ben sóng vai nhau nằm nghỉ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Chỉ còn tiếng đàn ngân nga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Với một dòng trăng lấp loáng sông Đà.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Ngày mai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Chiếc đập lớn nối liền hai khối núi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Biển sẽ nằm bỡ ngỡ giữa cao nguyên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Sông Đà chia ánh sáng đi muôn ngả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Từ công trình thủy điện lớn đầu tiên.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			Quang Huy</a:t>
            </a:r>
            <a:b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</a:rPr>
              <a:t>			</a:t>
            </a:r>
            <a:endParaRPr lang="en-US" altLang="en-US" sz="200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B6E92D-E163-44DF-A2A8-5F7B110B2027}"/>
              </a:ext>
            </a:extLst>
          </p:cNvPr>
          <p:cNvSpPr/>
          <p:nvPr/>
        </p:nvSpPr>
        <p:spPr>
          <a:xfrm>
            <a:off x="4158114" y="529425"/>
            <a:ext cx="2144875" cy="4690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200" b="1" u="sng" cap="none" spc="0">
                <a:ln w="38100">
                  <a:solidFill>
                    <a:srgbClr val="EC943B"/>
                  </a:solidFill>
                </a:ln>
                <a:solidFill>
                  <a:srgbClr val="FFFF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pitchFamily="2" charset="0"/>
              </a:rPr>
              <a:t>CHÍNH TẢ</a:t>
            </a:r>
            <a:endParaRPr lang="en-US" sz="1200" b="1" u="sng" cap="none" spc="0">
              <a:ln w="38100">
                <a:solidFill>
                  <a:srgbClr val="EC943B"/>
                </a:solidFill>
              </a:ln>
              <a:solidFill>
                <a:srgbClr val="FFFF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1C1D1D-D9E4-4497-9DFE-746DDD7FD86B}"/>
              </a:ext>
            </a:extLst>
          </p:cNvPr>
          <p:cNvSpPr/>
          <p:nvPr/>
        </p:nvSpPr>
        <p:spPr>
          <a:xfrm>
            <a:off x="1778727" y="1063666"/>
            <a:ext cx="7526956" cy="680718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Tiếng đàn ba-la-lai-ca</a:t>
            </a:r>
            <a:r>
              <a:rPr lang="en-US" sz="1400" b="1" cap="none" spc="0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 </a:t>
            </a:r>
            <a:r>
              <a:rPr lang="vi-VN" sz="1400" b="1">
                <a:ln w="38100">
                  <a:solidFill>
                    <a:srgbClr val="00B0F0"/>
                  </a:solidFill>
                </a:ln>
                <a:solidFill>
                  <a:srgbClr val="FFF9E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Baliho Script" pitchFamily="2" charset="0"/>
              </a:rPr>
              <a:t>trên sông Đà</a:t>
            </a:r>
            <a:endParaRPr lang="en-US" sz="1400" b="1" cap="none" spc="0">
              <a:ln w="38100">
                <a:solidFill>
                  <a:srgbClr val="00B0F0"/>
                </a:solidFill>
              </a:ln>
              <a:solidFill>
                <a:srgbClr val="FFF9E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770</Words>
  <Application>Microsoft Office PowerPoint</Application>
  <PresentationFormat>Widescreen</PresentationFormat>
  <Paragraphs>119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等线 Light</vt:lpstr>
      <vt:lpstr>Arial</vt:lpstr>
      <vt:lpstr>iCiel Baliho Script</vt:lpstr>
      <vt:lpstr>iCiel Cadena</vt:lpstr>
      <vt:lpstr>Times New Roman</vt:lpstr>
      <vt:lpstr>字魂6号-日记插画体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千图9</dc:title>
  <dc:creator>Wssc0816</dc:creator>
  <cp:lastModifiedBy>Nguyễn Ngọc Ánh Nhung</cp:lastModifiedBy>
  <cp:revision>25</cp:revision>
  <dcterms:created xsi:type="dcterms:W3CDTF">2019-10-03T11:52:36Z</dcterms:created>
  <dcterms:modified xsi:type="dcterms:W3CDTF">2021-10-31T04:48:35Z</dcterms:modified>
</cp:coreProperties>
</file>